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2" r:id="rId16"/>
    <p:sldId id="265" r:id="rId17"/>
    <p:sldId id="26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11041-36D9-431E-9ACF-03EEC04BAB92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3CF3-E1B3-444F-B725-C33AC4C0A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tarzynapluska.pl/wp-content/uploads/2018/03/Test-inteligencji-wielorakich-Howarda-Gardnera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pl/g1ct4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DORADZTWO ZAWODOWE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KLASY 7</a:t>
            </a:r>
          </a:p>
          <a:p>
            <a:endParaRPr lang="pl-PL" dirty="0"/>
          </a:p>
          <a:p>
            <a:pPr algn="r"/>
            <a:r>
              <a:rPr lang="pl-PL" sz="2000" dirty="0" smtClean="0"/>
              <a:t>Kasia Obuchowicz</a:t>
            </a:r>
            <a:endParaRPr lang="pl-PL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pl-PL" b="1" i="0" dirty="0" smtClean="0">
                <a:solidFill>
                  <a:srgbClr val="000000"/>
                </a:solidFill>
                <a:latin typeface="Verdana"/>
              </a:rPr>
              <a:t>Inteligencja ruchowa (cielesno-kinestetyczna)</a:t>
            </a:r>
            <a:r>
              <a:rPr lang="pl-PL" b="1" i="0" dirty="0" smtClean="0">
                <a:solidFill>
                  <a:srgbClr val="333333"/>
                </a:solidFill>
                <a:latin typeface="Playfair Display"/>
              </a:rPr>
              <a:t/>
            </a:r>
            <a:br>
              <a:rPr lang="pl-PL" b="1" i="0" dirty="0" smtClean="0">
                <a:solidFill>
                  <a:srgbClr val="333333"/>
                </a:solidFill>
                <a:latin typeface="Playfair Display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Człowiek o dominującej inteligencji ruchowej:</a:t>
            </a:r>
            <a:endParaRPr lang="pl-PL" b="0" i="0" dirty="0" smtClean="0">
              <a:solidFill>
                <a:srgbClr val="000000"/>
              </a:solidFill>
              <a:latin typeface="Lato"/>
            </a:endParaRP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cechuje go wysoka świadomość swego ciała i panowanie nad nim,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zręcznie radzi sobie z wykonywaniem ćwiczeń ruchowych,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wysoka zdolność do zachowania równowagi ciała,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uwielbia poznawać nowe ruchy (np. taneczne),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lubi budować rzeczy, konstruować,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lubi grać w gry wymagające aktywności fizycznej,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dedykowany </a:t>
            </a:r>
            <a:r>
              <a:rPr lang="pl-PL" b="1" i="0" dirty="0" smtClean="0">
                <a:solidFill>
                  <a:srgbClr val="000000"/>
                </a:solidFill>
                <a:latin typeface="inherit"/>
              </a:rPr>
              <a:t>zawód</a:t>
            </a: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: tancerz, choreograf, sportowiec, cyrkowiec.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0" dirty="0" smtClean="0">
                <a:solidFill>
                  <a:srgbClr val="000000"/>
                </a:solidFill>
                <a:latin typeface="Verdana"/>
              </a:rPr>
              <a:t>Inteligencja przestrzenna</a:t>
            </a:r>
            <a:r>
              <a:rPr lang="pl-PL" b="1" i="0" dirty="0" smtClean="0">
                <a:solidFill>
                  <a:srgbClr val="333333"/>
                </a:solidFill>
                <a:latin typeface="Playfair Display"/>
              </a:rPr>
              <a:t/>
            </a:r>
            <a:br>
              <a:rPr lang="pl-PL" b="1" i="0" dirty="0" smtClean="0">
                <a:solidFill>
                  <a:srgbClr val="333333"/>
                </a:solidFill>
                <a:latin typeface="Playfair Display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pl-PL" dirty="0"/>
              <a:t>Człowiek o dominującej inteligencji przestrzennej:</a:t>
            </a:r>
          </a:p>
          <a:p>
            <a:pPr fontAlgn="base"/>
            <a:r>
              <a:rPr lang="pl-PL" dirty="0"/>
              <a:t>jest wrażliwy na geometrię (potrafi wymyślać obiekty trójwymiarowe),</a:t>
            </a:r>
          </a:p>
          <a:p>
            <a:pPr fontAlgn="base"/>
            <a:r>
              <a:rPr lang="pl-PL" dirty="0"/>
              <a:t>posiada zdolności konstrukcyjne,</a:t>
            </a:r>
          </a:p>
          <a:p>
            <a:pPr fontAlgn="base"/>
            <a:r>
              <a:rPr lang="pl-PL" dirty="0"/>
              <a:t>bez trudu jest w stanie wyobrażać sobie i odtwarzać bryły,</a:t>
            </a:r>
          </a:p>
          <a:p>
            <a:pPr fontAlgn="base"/>
            <a:r>
              <a:rPr lang="pl-PL" dirty="0"/>
              <a:t>postrzega świat z punktu wzrokowo-przestrzennego,</a:t>
            </a:r>
          </a:p>
          <a:p>
            <a:pPr fontAlgn="base"/>
            <a:r>
              <a:rPr lang="pl-PL" dirty="0"/>
              <a:t>łatwiej porusza się w przestrzeni,</a:t>
            </a:r>
          </a:p>
          <a:p>
            <a:pPr fontAlgn="base"/>
            <a:r>
              <a:rPr lang="pl-PL" dirty="0"/>
              <a:t>lubi stosować schematy i mapy pamięci,</a:t>
            </a:r>
          </a:p>
          <a:p>
            <a:pPr fontAlgn="base"/>
            <a:r>
              <a:rPr lang="pl-PL" dirty="0"/>
              <a:t>trafnie przewiduje ruch przedmiotów w przestrzeni,</a:t>
            </a:r>
          </a:p>
          <a:p>
            <a:pPr fontAlgn="base"/>
            <a:r>
              <a:rPr lang="pl-PL" dirty="0"/>
              <a:t>posiada talent do sporządzania wykresów, map i innych pomocy wizualnych (myślenie obrazowe),</a:t>
            </a:r>
          </a:p>
          <a:p>
            <a:pPr fontAlgn="base"/>
            <a:r>
              <a:rPr lang="pl-PL" dirty="0"/>
              <a:t>posiada wysoki zmysł estetyczny,</a:t>
            </a:r>
          </a:p>
          <a:p>
            <a:pPr fontAlgn="base"/>
            <a:r>
              <a:rPr lang="pl-PL" dirty="0"/>
              <a:t>dedykowany </a:t>
            </a:r>
            <a:r>
              <a:rPr lang="pl-PL" b="1" dirty="0"/>
              <a:t>zawód</a:t>
            </a:r>
            <a:r>
              <a:rPr lang="pl-PL" dirty="0"/>
              <a:t>: pilot, nawigator, piłkarz, architekt, malarz, rzeźbiarz.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0" dirty="0" smtClean="0">
                <a:solidFill>
                  <a:srgbClr val="000000"/>
                </a:solidFill>
                <a:latin typeface="Verdana"/>
              </a:rPr>
              <a:t>Inteligencja muzyczna</a:t>
            </a:r>
            <a:r>
              <a:rPr lang="pl-PL" b="1" i="0" dirty="0" smtClean="0">
                <a:solidFill>
                  <a:srgbClr val="333333"/>
                </a:solidFill>
                <a:latin typeface="Playfair Display"/>
              </a:rPr>
              <a:t/>
            </a:r>
            <a:br>
              <a:rPr lang="pl-PL" b="1" i="0" dirty="0" smtClean="0">
                <a:solidFill>
                  <a:srgbClr val="333333"/>
                </a:solidFill>
                <a:latin typeface="Playfair Display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pl-PL" dirty="0"/>
              <a:t>Człowiek o dominującej inteligencji muzycznej:</a:t>
            </a:r>
          </a:p>
          <a:p>
            <a:pPr fontAlgn="base"/>
            <a:r>
              <a:rPr lang="pl-PL" dirty="0"/>
              <a:t>jest bardzo wrażliwy na muzykę, rytmy, wysokość i barwy dźwięków,</a:t>
            </a:r>
          </a:p>
          <a:p>
            <a:pPr fontAlgn="base"/>
            <a:r>
              <a:rPr lang="pl-PL" dirty="0"/>
              <a:t>posiada bardzo dobry słuch,</a:t>
            </a:r>
          </a:p>
          <a:p>
            <a:pPr fontAlgn="base"/>
            <a:r>
              <a:rPr lang="pl-PL" dirty="0"/>
              <a:t>ma bardzo dobre poczucie rytmu,</a:t>
            </a:r>
          </a:p>
          <a:p>
            <a:pPr fontAlgn="base"/>
            <a:r>
              <a:rPr lang="pl-PL" dirty="0"/>
              <a:t>umie poprawnie odróżniać i naśladować dane tony,</a:t>
            </a:r>
          </a:p>
          <a:p>
            <a:pPr fontAlgn="base"/>
            <a:r>
              <a:rPr lang="pl-PL" dirty="0"/>
              <a:t>szybko przychodzi mu nauka śpiewu lub gry na instrumencie,</a:t>
            </a:r>
          </a:p>
          <a:p>
            <a:pPr fontAlgn="base"/>
            <a:r>
              <a:rPr lang="pl-PL" dirty="0"/>
              <a:t>rozumie wszelkie formy ekspresji muzycznej (rozróżnia gatunki muzyczne)</a:t>
            </a:r>
          </a:p>
          <a:p>
            <a:pPr fontAlgn="base"/>
            <a:r>
              <a:rPr lang="pl-PL" dirty="0"/>
              <a:t>potrafi wyodrębniać brzmienie poszczególnych instrumentów,</a:t>
            </a:r>
          </a:p>
          <a:p>
            <a:pPr fontAlgn="base"/>
            <a:r>
              <a:rPr lang="pl-PL" dirty="0"/>
              <a:t>lubi muzykowanie, śpiew, na dźwięk reaguje tańcem, rytmicznym przytupywaniem, a nawet układaniem tekstu,</a:t>
            </a:r>
          </a:p>
          <a:p>
            <a:pPr fontAlgn="base"/>
            <a:r>
              <a:rPr lang="pl-PL" dirty="0"/>
              <a:t>cechuje go wysoka wrażliwość emocjonalna,</a:t>
            </a:r>
          </a:p>
          <a:p>
            <a:pPr fontAlgn="base"/>
            <a:r>
              <a:rPr lang="pl-PL" dirty="0"/>
              <a:t>dedykowane </a:t>
            </a:r>
            <a:r>
              <a:rPr lang="pl-PL" b="1" dirty="0"/>
              <a:t>zawody</a:t>
            </a:r>
            <a:r>
              <a:rPr lang="pl-PL" dirty="0"/>
              <a:t>: wokalista, muzyk, dyrygent, krytyk muzyczny, kompozytor.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pl-PL" b="1" i="0" dirty="0" smtClean="0">
                <a:solidFill>
                  <a:srgbClr val="000000"/>
                </a:solidFill>
                <a:latin typeface="Verdana"/>
              </a:rPr>
              <a:t>Inteligencja interpersonalna</a:t>
            </a:r>
            <a:r>
              <a:rPr lang="pl-PL" b="1" i="0" dirty="0" smtClean="0">
                <a:solidFill>
                  <a:srgbClr val="333333"/>
                </a:solidFill>
                <a:latin typeface="Playfair Display"/>
              </a:rPr>
              <a:t/>
            </a:r>
            <a:br>
              <a:rPr lang="pl-PL" b="1" i="0" dirty="0" smtClean="0">
                <a:solidFill>
                  <a:srgbClr val="333333"/>
                </a:solidFill>
                <a:latin typeface="Playfair Display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Człowiek o dominującej inteligencja interpersonalnej:</a:t>
            </a:r>
            <a:endParaRPr lang="pl-PL" b="0" i="0" dirty="0" smtClean="0">
              <a:solidFill>
                <a:srgbClr val="000000"/>
              </a:solidFill>
              <a:latin typeface="Lato"/>
            </a:endParaRP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cechuje go wysoki poziom komunikacji międzyludzkiej,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umiejętnie posługuje się komunikacją werbalną i niewerbalną,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wysoka umiejętność dostrzegania i właściwego reagowania na nastroje, temperament, motywacje i pragnienia innych ludzi,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potrafi szybko odnaleźć się w towarzystwie i płynnie nawiązuje kontakty,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posiada umiejętność łagodzenia sporów,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cechuje go wysoki poziom empatii i wczuwania się w czyjąś sytuację,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umiejętność prowadzenia rozmowy,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bardzo dobra umiejętnością perswazji, co może prowadzić do manipulacji oraz wywierania wpływu na innych ludzi,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posiada zdolności negocjacyjne,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lubi prace zespołową,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dedykowane </a:t>
            </a:r>
            <a:r>
              <a:rPr lang="pl-PL" b="1" i="0" dirty="0" smtClean="0">
                <a:solidFill>
                  <a:srgbClr val="000000"/>
                </a:solidFill>
                <a:latin typeface="inherit"/>
              </a:rPr>
              <a:t>zawody</a:t>
            </a: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: psycholog, nauczyciel, terapeuta, sprzedawca, ale także duchowny.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pl-PL" b="1" i="0" dirty="0" smtClean="0">
                <a:solidFill>
                  <a:srgbClr val="000000"/>
                </a:solidFill>
                <a:latin typeface="Verdana"/>
              </a:rPr>
              <a:t>Inteligencja </a:t>
            </a:r>
            <a:r>
              <a:rPr lang="pl-PL" b="1" i="0" dirty="0" err="1" smtClean="0">
                <a:solidFill>
                  <a:srgbClr val="000000"/>
                </a:solidFill>
                <a:latin typeface="Verdana"/>
              </a:rPr>
              <a:t>intrapersonalna</a:t>
            </a:r>
            <a:r>
              <a:rPr lang="pl-PL" b="1" i="0" dirty="0" smtClean="0">
                <a:solidFill>
                  <a:srgbClr val="333333"/>
                </a:solidFill>
                <a:latin typeface="Playfair Display"/>
              </a:rPr>
              <a:t/>
            </a:r>
            <a:br>
              <a:rPr lang="pl-PL" b="1" i="0" dirty="0" smtClean="0">
                <a:solidFill>
                  <a:srgbClr val="333333"/>
                </a:solidFill>
                <a:latin typeface="Playfair Display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pl-PL" dirty="0"/>
              <a:t>Człowiek o dominującej inteligencja </a:t>
            </a:r>
            <a:r>
              <a:rPr lang="pl-PL" dirty="0" err="1"/>
              <a:t>intrapersonalnej</a:t>
            </a:r>
            <a:r>
              <a:rPr lang="pl-PL" dirty="0"/>
              <a:t>:</a:t>
            </a:r>
          </a:p>
          <a:p>
            <a:pPr fontAlgn="base"/>
            <a:r>
              <a:rPr lang="pl-PL" dirty="0"/>
              <a:t>posiada wysoką umiejętność rozumienia siebie samego, swoich potrzeb, emocji i motywów,</a:t>
            </a:r>
          </a:p>
          <a:p>
            <a:pPr fontAlgn="base"/>
            <a:r>
              <a:rPr lang="pl-PL" dirty="0"/>
              <a:t>jest to osoba o szczegółowej i trafnej samowiedzy,</a:t>
            </a:r>
          </a:p>
          <a:p>
            <a:pPr fontAlgn="base"/>
            <a:r>
              <a:rPr lang="pl-PL" dirty="0"/>
              <a:t>potrafi zaglądać w głąb siebie, zmotywować się i posiada silną wolę do działania,</a:t>
            </a:r>
          </a:p>
          <a:p>
            <a:pPr fontAlgn="base"/>
            <a:r>
              <a:rPr lang="pl-PL" dirty="0"/>
              <a:t>posiada znajomość własnych mocnych stron i słabości,</a:t>
            </a:r>
          </a:p>
          <a:p>
            <a:pPr fontAlgn="base"/>
            <a:r>
              <a:rPr lang="pl-PL" dirty="0"/>
              <a:t>trafnie określa swoje pragnienia i inteligencję,</a:t>
            </a:r>
          </a:p>
          <a:p>
            <a:pPr fontAlgn="base"/>
            <a:r>
              <a:rPr lang="pl-PL" dirty="0"/>
              <a:t>często skryty indywidualista,</a:t>
            </a:r>
          </a:p>
          <a:p>
            <a:pPr fontAlgn="base"/>
            <a:r>
              <a:rPr lang="pl-PL" dirty="0"/>
              <a:t>czasami wstydliwy,</a:t>
            </a:r>
          </a:p>
          <a:p>
            <a:pPr fontAlgn="base"/>
            <a:r>
              <a:rPr lang="pl-PL" dirty="0"/>
              <a:t>zadaje sobie pytania natury egzystencjalnej, lubi „filozofować” i szukać sensu życia,</a:t>
            </a:r>
          </a:p>
          <a:p>
            <a:pPr fontAlgn="base"/>
            <a:r>
              <a:rPr lang="pl-PL" dirty="0"/>
              <a:t>posiada pozytywny obraz własnej osoby, i wysoką </a:t>
            </a:r>
            <a:r>
              <a:rPr lang="pl-PL" dirty="0" err="1"/>
              <a:t>automotywację</a:t>
            </a:r>
            <a:r>
              <a:rPr lang="pl-PL" dirty="0"/>
              <a:t>,</a:t>
            </a:r>
          </a:p>
          <a:p>
            <a:pPr fontAlgn="base"/>
            <a:r>
              <a:rPr lang="pl-PL" dirty="0"/>
              <a:t>ważny dla niego jest rozwój osobisty,</a:t>
            </a:r>
          </a:p>
          <a:p>
            <a:pPr fontAlgn="base"/>
            <a:r>
              <a:rPr lang="pl-PL" dirty="0"/>
              <a:t>przykładowo, ale nie tylko: filozof.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 rozwój nigdy nie jest za późno…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 dirty="0"/>
              <a:t>Dziecko rodzi się z liczbą komórek mózgowych, która jest wystarczająca do </a:t>
            </a:r>
            <a:r>
              <a:rPr lang="pl-PL" b="1" dirty="0"/>
              <a:t>osiągania sukcesów. </a:t>
            </a:r>
          </a:p>
          <a:p>
            <a:pPr marL="0" indent="0">
              <a:buFontTx/>
              <a:buNone/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Ale nie liczba komórek decyduje o inteligencji, a liczba </a:t>
            </a:r>
            <a:r>
              <a:rPr lang="pl-PL" b="1" dirty="0"/>
              <a:t>połączeń</a:t>
            </a:r>
            <a:r>
              <a:rPr lang="pl-PL" dirty="0"/>
              <a:t> stworzonych pomiędzy tymi komórkami. Połączenia te tworzą się w wyniku </a:t>
            </a:r>
            <a:r>
              <a:rPr lang="pl-PL" b="1" dirty="0"/>
              <a:t>doświadczeń</a:t>
            </a:r>
            <a:r>
              <a:rPr lang="pl-PL" dirty="0"/>
              <a:t> zdobywanych </a:t>
            </a:r>
            <a:r>
              <a:rPr lang="pl-PL" dirty="0" smtClean="0"/>
              <a:t>w dzieciństwie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Neurony niestymulowane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Neurony stymulowane</a:t>
            </a:r>
            <a:endParaRPr lang="pl-PL" dirty="0"/>
          </a:p>
        </p:txBody>
      </p:sp>
      <p:pic>
        <p:nvPicPr>
          <p:cNvPr id="7" name="Picture 7" descr="nauro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60" y="2708920"/>
            <a:ext cx="3356173" cy="2522686"/>
          </a:xfrm>
          <a:prstGeom prst="rect">
            <a:avLst/>
          </a:prstGeom>
          <a:noFill/>
        </p:spPr>
      </p:pic>
      <p:pic>
        <p:nvPicPr>
          <p:cNvPr id="8" name="Picture 7" descr="neuro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16016" y="2684869"/>
            <a:ext cx="3388171" cy="2546738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hlinkClick r:id="rId2"/>
              </a:rPr>
              <a:t>TEST INTELIGENCJI WIELORAKICH GARDNERA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88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Inteligencja matematyczno-logiczna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850" y="1557338"/>
          <a:ext cx="8712201" cy="430212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04067"/>
                <a:gridCol w="2783953"/>
                <a:gridCol w="3024181"/>
              </a:tblGrid>
              <a:tr h="370785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28" marR="91428" marT="45713" marB="45713"/>
                </a:tc>
              </a:tr>
              <a:tr h="39313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Lubią liczyć, rozwiązywać</a:t>
                      </a:r>
                      <a:r>
                        <a:rPr lang="pl-PL" sz="1800" baseline="0" dirty="0" smtClean="0"/>
                        <a:t> zagadki logiczne, eksperymentować, wyciągać wnioski. Są zorganizowane systematyczne, dokładne, potrafią myśleć abstrakcyjnie, </a:t>
                      </a:r>
                      <a:r>
                        <a:rPr lang="pl-PL" sz="1800" dirty="0" smtClean="0"/>
                        <a:t>lubią porządek i jasno zdefiniowane zadania.</a:t>
                      </a:r>
                      <a:r>
                        <a:rPr lang="pl-PL" sz="1800" baseline="0" dirty="0" smtClean="0"/>
                        <a:t> Często uczą się poprzez robienie notatek</a:t>
                      </a:r>
                      <a:r>
                        <a:rPr lang="pl-PL" sz="1800" dirty="0" smtClean="0"/>
                        <a:t>, schematów</a:t>
                      </a:r>
                      <a:endParaRPr lang="pl-PL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Poprzez rozwiązywanie zagadek,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adań matematycznych, rozwiązywanie problemów, liczenie, układnie historyjek obrazkowych, wymyślanie, wspólne gotowanie,</a:t>
                      </a:r>
                      <a:r>
                        <a:rPr lang="pl-PL" sz="1800" baseline="0" dirty="0" smtClean="0"/>
                        <a:t> m</a:t>
                      </a:r>
                      <a:r>
                        <a:rPr lang="pl-PL" sz="1800" dirty="0" smtClean="0"/>
                        <a:t>ajsterkowanie, planowanie wycieczek, prowadzenie domowego budżetu.</a:t>
                      </a:r>
                      <a:endParaRPr lang="pl-PL" sz="1800" dirty="0"/>
                    </a:p>
                  </a:txBody>
                  <a:tcPr marL="91428" marR="91428" marT="45713" marB="45713"/>
                </a:tc>
              </a:tr>
            </a:tbl>
          </a:graphicData>
        </a:graphic>
      </p:graphicFrame>
      <p:sp>
        <p:nvSpPr>
          <p:cNvPr id="6161" name="Prostokąt 4"/>
          <p:cNvSpPr>
            <a:spLocks noChangeArrowheads="1"/>
          </p:cNvSpPr>
          <p:nvPr/>
        </p:nvSpPr>
        <p:spPr bwMode="auto">
          <a:xfrm>
            <a:off x="107950" y="6127750"/>
            <a:ext cx="9036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88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Inteligencja matematyczno-logiczna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850" y="1557338"/>
          <a:ext cx="8712201" cy="430212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04067"/>
                <a:gridCol w="2783953"/>
                <a:gridCol w="3024181"/>
              </a:tblGrid>
              <a:tr h="370785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28" marR="91428" marT="45713" marB="45713"/>
                </a:tc>
              </a:tr>
              <a:tr h="39313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Lubią liczyć, rozwiązywać</a:t>
                      </a:r>
                      <a:r>
                        <a:rPr lang="pl-PL" sz="1800" baseline="0" dirty="0" smtClean="0"/>
                        <a:t> zagadki logiczne, eksperymentować, wyciągać wnioski. Są zorganizowane systematyczne, dokładne, potrafią myśleć abstrakcyjnie, </a:t>
                      </a:r>
                      <a:r>
                        <a:rPr lang="pl-PL" sz="1800" dirty="0" smtClean="0"/>
                        <a:t>lubią porządek i jasno zdefiniowane zadania.</a:t>
                      </a:r>
                      <a:r>
                        <a:rPr lang="pl-PL" sz="1800" baseline="0" dirty="0" smtClean="0"/>
                        <a:t> Często uczą się poprzez robienie notatek</a:t>
                      </a:r>
                      <a:r>
                        <a:rPr lang="pl-PL" sz="1800" dirty="0" smtClean="0"/>
                        <a:t>, schematów</a:t>
                      </a:r>
                      <a:endParaRPr lang="pl-PL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Mechanik samochodowy, kucharz, księgowy, detektyw, bankier, statystyk, analityk, informatyk, architekt, inżynier  </a:t>
                      </a:r>
                      <a:endParaRPr lang="pl-PL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Poprzez rozwiązywanie zagadek,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adań matematycznych, rozwiązywanie problemów, liczenie, układnie historyjek obrazkowych, wymyślanie, wspólne gotowanie,</a:t>
                      </a:r>
                      <a:r>
                        <a:rPr lang="pl-PL" sz="1800" baseline="0" dirty="0" smtClean="0"/>
                        <a:t> m</a:t>
                      </a:r>
                      <a:r>
                        <a:rPr lang="pl-PL" sz="1800" dirty="0" smtClean="0"/>
                        <a:t>ajsterkowanie, planowanie wycieczek, prowadzenie domowego budżetu.</a:t>
                      </a:r>
                      <a:endParaRPr lang="pl-PL" sz="1800" dirty="0"/>
                    </a:p>
                  </a:txBody>
                  <a:tcPr marL="91428" marR="91428" marT="45713" marB="45713"/>
                </a:tc>
              </a:tr>
            </a:tbl>
          </a:graphicData>
        </a:graphic>
      </p:graphicFrame>
      <p:sp>
        <p:nvSpPr>
          <p:cNvPr id="7185" name="Prostokąt 4"/>
          <p:cNvSpPr>
            <a:spLocks noChangeArrowheads="1"/>
          </p:cNvSpPr>
          <p:nvPr/>
        </p:nvSpPr>
        <p:spPr bwMode="auto">
          <a:xfrm>
            <a:off x="107950" y="6127750"/>
            <a:ext cx="9036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INTELIGENCJE WIELORAKIE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Wg Howarda Gardnera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językowa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850" y="1916113"/>
          <a:ext cx="8496300" cy="29305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32100"/>
                <a:gridCol w="2832100"/>
                <a:gridCol w="2832100"/>
              </a:tblGrid>
              <a:tr h="370483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33" marR="91433" marT="45676" marB="45676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33" marR="91433" marT="45676" marB="45676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33" marR="91433" marT="45676" marB="45676"/>
                </a:tc>
              </a:tr>
              <a:tr h="2560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Lubią czytać, słuchać, pisać, opowiadać, przemawiać.</a:t>
                      </a:r>
                      <a:r>
                        <a:rPr lang="pl-PL" sz="1800" baseline="0" dirty="0" smtClean="0"/>
                        <a:t> Lubią zabawy ze słowami. Często są systematyczne </a:t>
                      </a:r>
                      <a:br>
                        <a:rPr lang="pl-PL" sz="1800" baseline="0" dirty="0" smtClean="0"/>
                      </a:br>
                      <a:r>
                        <a:rPr lang="pl-PL" sz="1800" baseline="0" dirty="0" smtClean="0"/>
                        <a:t>i uporządkowane. </a:t>
                      </a:r>
                      <a:endParaRPr lang="pl-PL" sz="1800" dirty="0"/>
                    </a:p>
                  </a:txBody>
                  <a:tcPr marL="91433" marR="91433" marT="45676" marB="45676"/>
                </a:tc>
                <a:tc>
                  <a:txBody>
                    <a:bodyPr/>
                    <a:lstStyle/>
                    <a:p>
                      <a:endParaRPr lang="pl-PL" sz="1800" dirty="0" smtClean="0"/>
                    </a:p>
                  </a:txBody>
                  <a:tcPr marL="91433" marR="91433" marT="45676" marB="45676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Poprzez rozwiązywanie zagadek, krzyżówek, szarad, czytanie bajek, śpiewanie, recytację wierszy, kończenie rozpoczętych bajek,  wymyślanie opowiadań, pisanie pamiętników,</a:t>
                      </a:r>
                      <a:r>
                        <a:rPr lang="pl-PL" sz="1800" baseline="0" dirty="0" smtClean="0"/>
                        <a:t> wystąpienia oratorskie.</a:t>
                      </a:r>
                      <a:endParaRPr lang="pl-PL" sz="1800" dirty="0"/>
                    </a:p>
                  </a:txBody>
                  <a:tcPr marL="91433" marR="91433" marT="45676" marB="45676"/>
                </a:tc>
              </a:tr>
            </a:tbl>
          </a:graphicData>
        </a:graphic>
      </p:graphicFrame>
      <p:sp>
        <p:nvSpPr>
          <p:cNvPr id="8209" name="Prostokąt 4"/>
          <p:cNvSpPr>
            <a:spLocks noChangeArrowheads="1"/>
          </p:cNvSpPr>
          <p:nvPr/>
        </p:nvSpPr>
        <p:spPr bwMode="auto">
          <a:xfrm>
            <a:off x="107950" y="6075363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językowa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850" y="1916113"/>
          <a:ext cx="8496300" cy="29305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32100"/>
                <a:gridCol w="2832100"/>
                <a:gridCol w="2832100"/>
              </a:tblGrid>
              <a:tr h="370483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33" marR="91433" marT="45676" marB="45676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33" marR="91433" marT="45676" marB="45676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33" marR="91433" marT="45676" marB="45676"/>
                </a:tc>
              </a:tr>
              <a:tr h="2560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Lubią czytać, słuchać, pisać, opowiadać, przemawiać.</a:t>
                      </a:r>
                      <a:r>
                        <a:rPr lang="pl-PL" sz="1800" baseline="0" dirty="0" smtClean="0"/>
                        <a:t> Lubią zabawy ze słowami. Często są systematyczne </a:t>
                      </a:r>
                      <a:br>
                        <a:rPr lang="pl-PL" sz="1800" baseline="0" dirty="0" smtClean="0"/>
                      </a:br>
                      <a:r>
                        <a:rPr lang="pl-PL" sz="1800" baseline="0" dirty="0" smtClean="0"/>
                        <a:t>i uporządkowane. </a:t>
                      </a:r>
                      <a:endParaRPr lang="pl-PL" sz="1800" dirty="0"/>
                    </a:p>
                  </a:txBody>
                  <a:tcPr marL="91433" marR="91433" marT="45676" marB="45676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Sprzedawca, kelner, przedstawiciel handlowy, dziennikarz, pisarz, poeta, </a:t>
                      </a:r>
                      <a:r>
                        <a:rPr lang="pl-PL" sz="1800" dirty="0" err="1" smtClean="0"/>
                        <a:t>copywriter</a:t>
                      </a:r>
                      <a:r>
                        <a:rPr lang="pl-PL" sz="1800" dirty="0" smtClean="0"/>
                        <a:t>, polityk, tłumacz, korektor.</a:t>
                      </a:r>
                    </a:p>
                    <a:p>
                      <a:endParaRPr lang="pl-PL" sz="1800" dirty="0" smtClean="0"/>
                    </a:p>
                  </a:txBody>
                  <a:tcPr marL="91433" marR="91433" marT="45676" marB="45676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Poprzez rozwiązywanie zagadek, krzyżówek, szarad, czytanie bajek, śpiewanie, recytację wierszy, kończenie rozpoczętych bajek,  wymyślanie opowiadań, pisanie pamiętników,</a:t>
                      </a:r>
                      <a:r>
                        <a:rPr lang="pl-PL" sz="1800" baseline="0" dirty="0" smtClean="0"/>
                        <a:t> wystąpienia oratorskie.</a:t>
                      </a:r>
                      <a:endParaRPr lang="pl-PL" sz="1800" dirty="0"/>
                    </a:p>
                  </a:txBody>
                  <a:tcPr marL="91433" marR="91433" marT="45676" marB="45676"/>
                </a:tc>
              </a:tr>
            </a:tbl>
          </a:graphicData>
        </a:graphic>
      </p:graphicFrame>
      <p:sp>
        <p:nvSpPr>
          <p:cNvPr id="9233" name="Prostokąt 4"/>
          <p:cNvSpPr>
            <a:spLocks noChangeArrowheads="1"/>
          </p:cNvSpPr>
          <p:nvPr/>
        </p:nvSpPr>
        <p:spPr bwMode="auto">
          <a:xfrm>
            <a:off x="107950" y="6075363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wizualno-przestrzenna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557338"/>
          <a:ext cx="8496300" cy="40284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40360"/>
                <a:gridCol w="2423840"/>
                <a:gridCol w="28321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Cechy osób</a:t>
                      </a:r>
                      <a:endParaRPr lang="pl-PL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Przykładowe</a:t>
                      </a:r>
                      <a:r>
                        <a:rPr lang="pl-PL" baseline="0" dirty="0" smtClean="0"/>
                        <a:t> z</a:t>
                      </a:r>
                      <a:r>
                        <a:rPr lang="pl-PL" dirty="0" smtClean="0"/>
                        <a:t>awody</a:t>
                      </a:r>
                      <a:endParaRPr lang="pl-PL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Jak rozwijać zdolności?</a:t>
                      </a:r>
                      <a:endParaRPr lang="pl-PL" dirty="0"/>
                    </a:p>
                  </a:txBody>
                  <a:tcPr marL="91433" marR="9143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Lubią rysować, nie mają problemów</a:t>
                      </a:r>
                      <a:r>
                        <a:rPr lang="pl-PL" baseline="0" dirty="0" smtClean="0"/>
                        <a:t> z czytaniem map, wykresów, schematów, tabel. Mają dobre wyczucie koloru, myślą obrazowo, robią notatki w formie rysunków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i wykresów. Myśląc używają wyobraźni i obrazów. Są wrażliwe na otaczające przedmioty, kolory i wzory. Lubią rysować, rzeźbić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i wytwarzać, używając kolorów i różnego typu materiałów. </a:t>
                      </a:r>
                      <a:endParaRPr lang="pl-PL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Poprzez tworzenie obrazów, rysunków, wykresów,</a:t>
                      </a:r>
                      <a:r>
                        <a:rPr lang="pl-PL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dirty="0" smtClean="0"/>
                        <a:t/>
                      </a:r>
                      <a:br>
                        <a:rPr lang="pl-PL" dirty="0" smtClean="0"/>
                      </a:b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czytanie map i wytyczanie drogi na podstawie mapy,</a:t>
                      </a:r>
                      <a:r>
                        <a:rPr lang="pl-PL" dirty="0" smtClean="0"/>
                        <a:t/>
                      </a:r>
                      <a:br>
                        <a:rPr lang="pl-PL" dirty="0" smtClean="0"/>
                      </a:b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przedstawianie informacji w postaci graficznej, nagrywanie filmów, tworzenie prezentacji komputerowych, map myśli.</a:t>
                      </a:r>
                      <a:endParaRPr lang="pl-PL" dirty="0"/>
                    </a:p>
                  </a:txBody>
                  <a:tcPr marL="91433" marR="91433"/>
                </a:tc>
              </a:tr>
            </a:tbl>
          </a:graphicData>
        </a:graphic>
      </p:graphicFrame>
      <p:sp>
        <p:nvSpPr>
          <p:cNvPr id="10257" name="Prostokąt 4"/>
          <p:cNvSpPr>
            <a:spLocks noChangeArrowheads="1"/>
          </p:cNvSpPr>
          <p:nvPr/>
        </p:nvSpPr>
        <p:spPr bwMode="auto">
          <a:xfrm>
            <a:off x="107950" y="6205538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wizualno-przestrzenna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557338"/>
          <a:ext cx="8496300" cy="40284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40360"/>
                <a:gridCol w="2423840"/>
                <a:gridCol w="28321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Cechy osób</a:t>
                      </a:r>
                      <a:endParaRPr lang="pl-PL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Przykładowe</a:t>
                      </a:r>
                      <a:r>
                        <a:rPr lang="pl-PL" baseline="0" dirty="0" smtClean="0"/>
                        <a:t> z</a:t>
                      </a:r>
                      <a:r>
                        <a:rPr lang="pl-PL" dirty="0" smtClean="0"/>
                        <a:t>awody</a:t>
                      </a:r>
                      <a:endParaRPr lang="pl-PL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Jak rozwijać zdolności?</a:t>
                      </a:r>
                      <a:endParaRPr lang="pl-PL" dirty="0"/>
                    </a:p>
                  </a:txBody>
                  <a:tcPr marL="91433" marR="9143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Lubią rysować, nie mają problemów</a:t>
                      </a:r>
                      <a:r>
                        <a:rPr lang="pl-PL" baseline="0" dirty="0" smtClean="0"/>
                        <a:t> z czytaniem map, wykresów, schematów, tabel. Mają dobre wyczucie koloru, myślą obrazowo, robią notatki w formie rysunków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i wykresów. Myśląc używają wyobraźni i obrazów. Są wrażliwe na otaczające przedmioty, kolory i wzory. Lubią rysować, rzeźbić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i wytwarzać, używając kolorów i różnego typu materiałów. </a:t>
                      </a:r>
                      <a:endParaRPr lang="pl-PL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Krawcowa, dekorator wnętrz, malarz, architekt, r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zeźbiarz, twórca gier komputerowych, reżyser, żeglarz, nawigatorzy, pilot, operator filmowy, przewodnik, projektant mody, fotograf, mechanik, chirurg.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Poprzez tworzenie obrazów, rysunków, wykresów,</a:t>
                      </a:r>
                      <a:r>
                        <a:rPr lang="pl-PL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dirty="0" smtClean="0"/>
                        <a:t/>
                      </a:r>
                      <a:br>
                        <a:rPr lang="pl-PL" dirty="0" smtClean="0"/>
                      </a:b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czytanie map i wytyczanie drogi na podstawie mapy,</a:t>
                      </a:r>
                      <a:r>
                        <a:rPr lang="pl-PL" dirty="0" smtClean="0"/>
                        <a:t/>
                      </a:r>
                      <a:br>
                        <a:rPr lang="pl-PL" dirty="0" smtClean="0"/>
                      </a:b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przedstawianie informacji w postaci graficznej, nagrywanie filmów, tworzenie prezentacji komputerowych, map myśli.</a:t>
                      </a:r>
                      <a:endParaRPr lang="pl-PL" dirty="0"/>
                    </a:p>
                  </a:txBody>
                  <a:tcPr marL="91433" marR="91433"/>
                </a:tc>
              </a:tr>
            </a:tbl>
          </a:graphicData>
        </a:graphic>
      </p:graphicFrame>
      <p:sp>
        <p:nvSpPr>
          <p:cNvPr id="11281" name="Prostokąt 4"/>
          <p:cNvSpPr>
            <a:spLocks noChangeArrowheads="1"/>
          </p:cNvSpPr>
          <p:nvPr/>
        </p:nvSpPr>
        <p:spPr bwMode="auto">
          <a:xfrm>
            <a:off x="107950" y="6205538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muzyczna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557338"/>
          <a:ext cx="8496300" cy="265112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40360"/>
                <a:gridCol w="2423840"/>
                <a:gridCol w="2832100"/>
              </a:tblGrid>
              <a:tr h="639855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33" marR="91433" marT="45645" marB="4564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33" marR="91433" marT="45645" marB="4564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33" marR="91433" marT="45645" marB="45645"/>
                </a:tc>
              </a:tr>
              <a:tr h="2011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Są wrażliwe na</a:t>
                      </a:r>
                      <a:r>
                        <a:rPr lang="pl-PL" sz="1800" baseline="0" dirty="0" smtClean="0"/>
                        <a:t> muzykę </a:t>
                      </a:r>
                      <a:br>
                        <a:rPr lang="pl-PL" sz="1800" baseline="0" dirty="0" smtClean="0"/>
                      </a:br>
                      <a:r>
                        <a:rPr lang="pl-PL" sz="1800" baseline="0" dirty="0" smtClean="0"/>
                        <a:t>i dźwięki, ton głosu. Często uczą się poprzez słuchanie. Chętnie słuchają muzyki, lubią słuchać audiobooków, uczą się języków obcych ze słuchu. </a:t>
                      </a:r>
                      <a:endParaRPr lang="pl-PL" sz="1800" dirty="0"/>
                    </a:p>
                  </a:txBody>
                  <a:tcPr marL="91433" marR="91433" marT="45645" marB="45645"/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1433" marR="91433" marT="45645" marB="45645"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Poprzez grę na dowolnym instrumencie, słuchanie muzyki przed i w czasie pracy/czytania, śpiewanie, wymyślanie melodii,</a:t>
                      </a:r>
                      <a:r>
                        <a:rPr lang="pl-PL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relaksację przy muzyce.</a:t>
                      </a:r>
                      <a:endParaRPr lang="pl-PL" sz="1800" dirty="0"/>
                    </a:p>
                  </a:txBody>
                  <a:tcPr marL="91433" marR="91433" marT="45645" marB="45645"/>
                </a:tc>
              </a:tr>
            </a:tbl>
          </a:graphicData>
        </a:graphic>
      </p:graphicFrame>
      <p:sp>
        <p:nvSpPr>
          <p:cNvPr id="12305" name="Prostokąt 4"/>
          <p:cNvSpPr>
            <a:spLocks noChangeArrowheads="1"/>
          </p:cNvSpPr>
          <p:nvPr/>
        </p:nvSpPr>
        <p:spPr bwMode="auto">
          <a:xfrm>
            <a:off x="107950" y="6075363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muzyczna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557338"/>
          <a:ext cx="8496300" cy="265112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40360"/>
                <a:gridCol w="2423840"/>
                <a:gridCol w="2832100"/>
              </a:tblGrid>
              <a:tr h="639855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33" marR="91433" marT="45645" marB="4564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33" marR="91433" marT="45645" marB="4564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33" marR="91433" marT="45645" marB="45645"/>
                </a:tc>
              </a:tr>
              <a:tr h="2011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Są wrażliwe na</a:t>
                      </a:r>
                      <a:r>
                        <a:rPr lang="pl-PL" sz="1800" baseline="0" dirty="0" smtClean="0"/>
                        <a:t> muzykę </a:t>
                      </a:r>
                      <a:br>
                        <a:rPr lang="pl-PL" sz="1800" baseline="0" dirty="0" smtClean="0"/>
                      </a:br>
                      <a:r>
                        <a:rPr lang="pl-PL" sz="1800" baseline="0" dirty="0" smtClean="0"/>
                        <a:t>i dźwięki, ton głosu. Często uczą się poprzez słuchanie. Chętnie słuchają muzyki, lubią słuchać audiobooków, uczą się języków obcych ze słuchu. </a:t>
                      </a:r>
                      <a:endParaRPr lang="pl-PL" sz="1800" dirty="0"/>
                    </a:p>
                  </a:txBody>
                  <a:tcPr marL="91433" marR="91433" marT="45645" marB="456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Osoby</a:t>
                      </a:r>
                      <a:r>
                        <a:rPr lang="pl-PL" sz="1800" baseline="0" dirty="0" smtClean="0"/>
                        <a:t> zajmujące się nagłośnieniem, muzyk, piosenkarz, tancerz, aktor </a:t>
                      </a:r>
                      <a:endParaRPr lang="pl-PL" sz="1800" dirty="0" smtClean="0"/>
                    </a:p>
                    <a:p>
                      <a:endParaRPr lang="pl-PL" sz="1800" dirty="0"/>
                    </a:p>
                  </a:txBody>
                  <a:tcPr marL="91433" marR="91433" marT="45645" marB="45645"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Poprzez grę na dowolnym instrumencie, słuchanie muzyki przed i w czasie pracy/czytania, śpiewanie, wymyślanie melodii,</a:t>
                      </a:r>
                      <a:r>
                        <a:rPr lang="pl-PL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relaksację przy muzyce.</a:t>
                      </a:r>
                      <a:endParaRPr lang="pl-PL" sz="1800" dirty="0"/>
                    </a:p>
                  </a:txBody>
                  <a:tcPr marL="91433" marR="91433" marT="45645" marB="45645"/>
                </a:tc>
              </a:tr>
            </a:tbl>
          </a:graphicData>
        </a:graphic>
      </p:graphicFrame>
      <p:sp>
        <p:nvSpPr>
          <p:cNvPr id="13329" name="Prostokąt 4"/>
          <p:cNvSpPr>
            <a:spLocks noChangeArrowheads="1"/>
          </p:cNvSpPr>
          <p:nvPr/>
        </p:nvSpPr>
        <p:spPr bwMode="auto">
          <a:xfrm>
            <a:off x="107950" y="6075363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kinestetyczna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557338"/>
          <a:ext cx="8496300" cy="374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423840"/>
                <a:gridCol w="2832100"/>
              </a:tblGrid>
              <a:tr h="596539"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Cechy osób</a:t>
                      </a:r>
                      <a:endParaRPr lang="pl-PL" sz="1700" dirty="0"/>
                    </a:p>
                  </a:txBody>
                  <a:tcPr marL="91433" marR="91433" marT="42610" marB="42610"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Przykładowe</a:t>
                      </a:r>
                      <a:r>
                        <a:rPr lang="pl-PL" sz="1700" baseline="0" dirty="0" smtClean="0"/>
                        <a:t> z</a:t>
                      </a:r>
                      <a:r>
                        <a:rPr lang="pl-PL" sz="1700" dirty="0" smtClean="0"/>
                        <a:t>awody</a:t>
                      </a:r>
                      <a:endParaRPr lang="pl-PL" sz="1700" dirty="0"/>
                    </a:p>
                  </a:txBody>
                  <a:tcPr marL="91433" marR="91433" marT="42610" marB="42610"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Jak rozwijać zdolności?</a:t>
                      </a:r>
                      <a:endParaRPr lang="pl-PL" sz="1700" dirty="0"/>
                    </a:p>
                  </a:txBody>
                  <a:tcPr marL="91433" marR="91433" marT="42610" marB="42610"/>
                </a:tc>
              </a:tr>
              <a:tr h="3153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dirty="0" smtClean="0"/>
                        <a:t>Lubią prace ręczne, prace mechaniczne.</a:t>
                      </a:r>
                      <a:r>
                        <a:rPr lang="pl-PL" sz="1700" baseline="0" dirty="0" smtClean="0"/>
                        <a:t> Najchętniej uczą się poprzez wykonywanie konkretnych zadań. Zapamiętują wtedy gdy same coś wykonają. Mają szybki refleks, nie lubią siedzieć długo w jednym miejscu.</a:t>
                      </a:r>
                      <a:endParaRPr lang="pl-PL" sz="1700" dirty="0"/>
                    </a:p>
                  </a:txBody>
                  <a:tcPr marL="91433" marR="91433" marT="42610" marB="42610"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Fryzjer, kucharz, cukiernik, mechanik,</a:t>
                      </a:r>
                    </a:p>
                    <a:p>
                      <a:pPr rtl="0"/>
                      <a:r>
                        <a:rPr lang="pl-PL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sportowiec, aktor, tancerz, choreograf, chirurg, jubiler, rzeźbiarz.</a:t>
                      </a:r>
                      <a:br>
                        <a:rPr lang="pl-PL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pl-PL" sz="17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700" dirty="0" smtClean="0"/>
                    </a:p>
                    <a:p>
                      <a:endParaRPr lang="pl-PL" sz="1700" dirty="0"/>
                    </a:p>
                  </a:txBody>
                  <a:tcPr marL="91433" marR="91433" marT="42610" marB="42610"/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Poprzez ćwiczenia ruchowe, gimnastykę,</a:t>
                      </a:r>
                      <a:br>
                        <a:rPr lang="pl-PL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uprawianie jakiejś dyscypliny sportowej,zabaw wymagających refleksu, wykonywanie precyzyjnych czynności manualnych, taniec,  majsterkowanie,</a:t>
                      </a:r>
                      <a:br>
                        <a:rPr lang="pl-PL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żonglowanie.</a:t>
                      </a:r>
                      <a:br>
                        <a:rPr lang="pl-PL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pl-PL" sz="1700" dirty="0"/>
                    </a:p>
                  </a:txBody>
                  <a:tcPr marL="91433" marR="91433" marT="42610" marB="42610"/>
                </a:tc>
              </a:tr>
            </a:tbl>
          </a:graphicData>
        </a:graphic>
      </p:graphicFrame>
      <p:sp>
        <p:nvSpPr>
          <p:cNvPr id="14353" name="Prostokąt 4"/>
          <p:cNvSpPr>
            <a:spLocks noChangeArrowheads="1"/>
          </p:cNvSpPr>
          <p:nvPr/>
        </p:nvSpPr>
        <p:spPr bwMode="auto">
          <a:xfrm>
            <a:off x="107950" y="6075363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interpersonalna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557338"/>
          <a:ext cx="8496300" cy="3200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40360"/>
                <a:gridCol w="2423840"/>
                <a:gridCol w="2832100"/>
              </a:tblGrid>
              <a:tr h="640074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33" marR="91433" marT="45715" marB="45715"/>
                </a:tc>
              </a:tr>
              <a:tr h="2560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Lubią uczestniczyć w zajęciach grupowych.</a:t>
                      </a:r>
                      <a:r>
                        <a:rPr lang="pl-PL" sz="1800" baseline="0" dirty="0" smtClean="0"/>
                        <a:t> Szybko odgadują intencje innych osób, </a:t>
                      </a:r>
                      <a:r>
                        <a:rPr lang="pl-PL" sz="1800" dirty="0" smtClean="0"/>
                        <a:t>potrafią rozwiązywać konflikty,</a:t>
                      </a:r>
                      <a:r>
                        <a:rPr lang="pl-PL" sz="1800" baseline="0" dirty="0" smtClean="0"/>
                        <a:t> łatwo nawiązują kontakty, dobrze prowadzą negocjacje. </a:t>
                      </a:r>
                      <a:r>
                        <a:rPr lang="pl-PL" sz="1800" dirty="0" smtClean="0"/>
                        <a:t> </a:t>
                      </a:r>
                      <a:endParaRPr lang="pl-PL" sz="18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Poprzez kierowanie projektami, pracę w zespole,uczenie innych, udział w warsztatach efektywnej komunikacji, pełnienie różnych ról w zespole, udział w spotkaniach towarzyskich.</a:t>
                      </a:r>
                      <a:endParaRPr lang="pl-PL" sz="1800" dirty="0"/>
                    </a:p>
                  </a:txBody>
                  <a:tcPr marL="91433" marR="91433" marT="45715" marB="45715"/>
                </a:tc>
              </a:tr>
            </a:tbl>
          </a:graphicData>
        </a:graphic>
      </p:graphicFrame>
      <p:sp>
        <p:nvSpPr>
          <p:cNvPr id="16401" name="Prostokąt 6"/>
          <p:cNvSpPr>
            <a:spLocks noChangeArrowheads="1"/>
          </p:cNvSpPr>
          <p:nvPr/>
        </p:nvSpPr>
        <p:spPr bwMode="auto">
          <a:xfrm>
            <a:off x="107950" y="6075363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interpersonalna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557338"/>
          <a:ext cx="8496300" cy="3200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40360"/>
                <a:gridCol w="2423840"/>
                <a:gridCol w="2832100"/>
              </a:tblGrid>
              <a:tr h="640074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33" marR="91433" marT="45715" marB="45715"/>
                </a:tc>
              </a:tr>
              <a:tr h="2560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Lubią uczestniczyć </a:t>
                      </a:r>
                      <a:br>
                        <a:rPr lang="pl-PL" sz="1800" dirty="0" smtClean="0"/>
                      </a:br>
                      <a:r>
                        <a:rPr lang="pl-PL" sz="1800" dirty="0" smtClean="0"/>
                        <a:t>w zajęciach grupowych. </a:t>
                      </a:r>
                      <a:r>
                        <a:rPr lang="pl-PL" sz="1800" baseline="0" dirty="0" smtClean="0"/>
                        <a:t>Szybko odgadują intencje innych osób, </a:t>
                      </a:r>
                      <a:r>
                        <a:rPr lang="pl-PL" sz="1800" dirty="0" smtClean="0"/>
                        <a:t>potrafią rozwiązywać konflikty,</a:t>
                      </a:r>
                      <a:r>
                        <a:rPr lang="pl-PL" sz="1800" baseline="0" dirty="0" smtClean="0"/>
                        <a:t> łatwo nawiązują kontakty, dobrze prowadzą negocjacje. </a:t>
                      </a:r>
                      <a:r>
                        <a:rPr lang="pl-PL" sz="1800" dirty="0" smtClean="0"/>
                        <a:t> </a:t>
                      </a:r>
                      <a:endParaRPr lang="pl-PL" sz="18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Sprzedawca, przedstawiciel handlowy, kelner, zawody związane </a:t>
                      </a:r>
                      <a:br>
                        <a:rPr lang="pl-PL" sz="1800" dirty="0" smtClean="0"/>
                      </a:br>
                      <a:r>
                        <a:rPr lang="pl-PL" sz="1800" dirty="0" smtClean="0"/>
                        <a:t>z usługami, nauczyciel, psychoterapeuta, polityk, pielęgniarka, lekarz.</a:t>
                      </a:r>
                      <a:endParaRPr lang="pl-PL" sz="1800" dirty="0"/>
                    </a:p>
                  </a:txBody>
                  <a:tcPr marL="91433" marR="91433" marT="45715" marB="45715"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Poprzez kierowanie projektami, pracę w zespole,uczenie innych, udział w warsztatach efektywnej komunikacji, pełnienie różnych ról w zespole, udział w spotkaniach towarzyskich.</a:t>
                      </a:r>
                      <a:endParaRPr lang="pl-PL" sz="1800" dirty="0"/>
                    </a:p>
                  </a:txBody>
                  <a:tcPr marL="91433" marR="91433" marT="45715" marB="45715"/>
                </a:tc>
              </a:tr>
            </a:tbl>
          </a:graphicData>
        </a:graphic>
      </p:graphicFrame>
      <p:sp>
        <p:nvSpPr>
          <p:cNvPr id="17425" name="Prostokąt 6"/>
          <p:cNvSpPr>
            <a:spLocks noChangeArrowheads="1"/>
          </p:cNvSpPr>
          <p:nvPr/>
        </p:nvSpPr>
        <p:spPr bwMode="auto">
          <a:xfrm>
            <a:off x="107950" y="6075363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</a:t>
            </a:r>
            <a:r>
              <a:rPr lang="pl-PL" dirty="0" err="1" smtClean="0"/>
              <a:t>intrapersonalna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557338"/>
          <a:ext cx="8496300" cy="42973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40360"/>
                <a:gridCol w="2304504"/>
                <a:gridCol w="2951436"/>
              </a:tblGrid>
              <a:tr h="639986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33" marR="91433" marT="45685" marB="4568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33" marR="91433" marT="45685" marB="4568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33" marR="91433" marT="45685" marB="45685"/>
                </a:tc>
              </a:tr>
              <a:tr h="3657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Mają dobrze rozwiniętą intuicję. Nie potrzebują motywacji do działania </a:t>
                      </a:r>
                      <a:br>
                        <a:rPr lang="pl-PL" sz="1800" dirty="0" smtClean="0"/>
                      </a:br>
                      <a:r>
                        <a:rPr lang="pl-PL" sz="1800" dirty="0" smtClean="0"/>
                        <a:t>z zewnątrz. Mają</a:t>
                      </a:r>
                      <a:r>
                        <a:rPr lang="pl-PL" sz="1800" baseline="0" dirty="0" smtClean="0"/>
                        <a:t> dużą wiedzę na temat samego siebie, potrafią nazwać swoje cele, plany, mocne strony, a także ograniczenia. Są refleksyjne, często wybierają samodzielną pracę. </a:t>
                      </a:r>
                      <a:endParaRPr lang="pl-PL" sz="1800" dirty="0"/>
                    </a:p>
                  </a:txBody>
                  <a:tcPr marL="91433" marR="91433" marT="45685" marB="45685"/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1433" marR="91433" marT="45685" marB="45685"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Poprzez obserwację i nazywanie swoich emocji, uczuć, myśli;</a:t>
                      </a:r>
                      <a:r>
                        <a:rPr lang="pl-PL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czytanie książek biograficznych, filozoficznych, dotyczących rozwoju osobistego, czytanie literatury i czasopism psychologicznych, pisanie, prowadzenie dziennika, medytację, szukanie odpowiedzi </a:t>
                      </a:r>
                      <a:b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pytania filozoficzne.</a:t>
                      </a:r>
                      <a:endParaRPr lang="pl-PL" sz="1800" dirty="0"/>
                    </a:p>
                  </a:txBody>
                  <a:tcPr marL="91433" marR="91433" marT="45685" marB="45685"/>
                </a:tc>
              </a:tr>
            </a:tbl>
          </a:graphicData>
        </a:graphic>
      </p:graphicFrame>
      <p:sp>
        <p:nvSpPr>
          <p:cNvPr id="18449" name="Prostokąt 4"/>
          <p:cNvSpPr>
            <a:spLocks noChangeArrowheads="1"/>
          </p:cNvSpPr>
          <p:nvPr/>
        </p:nvSpPr>
        <p:spPr bwMode="auto">
          <a:xfrm>
            <a:off x="107950" y="6075363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gardner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37986" cy="5912814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</a:t>
            </a:r>
            <a:r>
              <a:rPr lang="pl-PL" dirty="0" err="1" smtClean="0"/>
              <a:t>intrapersonalna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557338"/>
          <a:ext cx="8496300" cy="42973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40360"/>
                <a:gridCol w="2304504"/>
                <a:gridCol w="2951436"/>
              </a:tblGrid>
              <a:tr h="639986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33" marR="91433" marT="45685" marB="4568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33" marR="91433" marT="45685" marB="4568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33" marR="91433" marT="45685" marB="45685"/>
                </a:tc>
              </a:tr>
              <a:tr h="3657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Mają dobrze rozwiniętą intuicję. Nie potrzebują motywacji do działania </a:t>
                      </a:r>
                      <a:br>
                        <a:rPr lang="pl-PL" sz="1800" dirty="0" smtClean="0"/>
                      </a:br>
                      <a:r>
                        <a:rPr lang="pl-PL" sz="1800" dirty="0" smtClean="0"/>
                        <a:t>z zewnątrz. Mają</a:t>
                      </a:r>
                      <a:r>
                        <a:rPr lang="pl-PL" sz="1800" baseline="0" dirty="0" smtClean="0"/>
                        <a:t> dużą wiedzę na temat samego siebie, potrafią nazwać swoje cele, plany, mocne strony, a także ograniczenia. Są refleksyjne, często wybierają samodzielną pracę. </a:t>
                      </a:r>
                      <a:endParaRPr lang="pl-PL" sz="1800" dirty="0"/>
                    </a:p>
                  </a:txBody>
                  <a:tcPr marL="91433" marR="91433" marT="45685" marB="45685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Pisarz, poeta, kompozytor, scenarzysta, psychiatra, psycholog, pedagog, etyk, ksiądz</a:t>
                      </a:r>
                      <a:endParaRPr lang="pl-PL" sz="1800" dirty="0"/>
                    </a:p>
                  </a:txBody>
                  <a:tcPr marL="91433" marR="91433" marT="45685" marB="45685"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Poprzez obserwację i nazywanie swoich emocji, uczuć, myśli;</a:t>
                      </a:r>
                      <a:r>
                        <a:rPr lang="pl-PL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czytanie książek biograficznych, filozoficznych, dotyczących rozwoju osobistego, czytanie literatury i czasopism psychologicznych, pisanie, prowadzenie dziennika, medytację, szukanie odpowiedzi </a:t>
                      </a:r>
                      <a:b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pytania filozoficzne.</a:t>
                      </a:r>
                      <a:endParaRPr lang="pl-PL" sz="1800" dirty="0"/>
                    </a:p>
                  </a:txBody>
                  <a:tcPr marL="91433" marR="91433" marT="45685" marB="45685"/>
                </a:tc>
              </a:tr>
            </a:tbl>
          </a:graphicData>
        </a:graphic>
      </p:graphicFrame>
      <p:sp>
        <p:nvSpPr>
          <p:cNvPr id="19473" name="Prostokąt 4"/>
          <p:cNvSpPr>
            <a:spLocks noChangeArrowheads="1"/>
          </p:cNvSpPr>
          <p:nvPr/>
        </p:nvSpPr>
        <p:spPr bwMode="auto">
          <a:xfrm>
            <a:off x="107950" y="6075363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1100"/>
              <a:t>Źródło: Między szkołą, a rynkiem pracy. Doradztwo zawodowe w szkołach zawodowych, Difin 2012, </a:t>
            </a:r>
            <a:r>
              <a:rPr lang="pl-PL" altLang="pl-PL" sz="1100">
                <a:hlinkClick r:id="rId2"/>
              </a:rPr>
              <a:t>http://tiny.pl/g1ct4</a:t>
            </a:r>
            <a:r>
              <a:rPr lang="pl-PL" altLang="pl-PL" sz="1100"/>
              <a:t> [dostęp 6.06.2017]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przyrodnicza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557338"/>
          <a:ext cx="8496300" cy="37496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40360"/>
                <a:gridCol w="2423840"/>
                <a:gridCol w="2832100"/>
              </a:tblGrid>
              <a:tr h="640174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33" marR="91433" marT="45717" marB="45717"/>
                </a:tc>
              </a:tr>
              <a:tr h="3109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Lubią pracę na świeżym powietrzu. Wszystko co jest związane z ekologią i ochroną środowiska</a:t>
                      </a:r>
                      <a:r>
                        <a:rPr lang="pl-PL" sz="1800" baseline="0" dirty="0" smtClean="0"/>
                        <a:t> ma dla nich duże znaczenie. Często lubią prace związane z hodowlą zwierząt lub uprawą roślin.</a:t>
                      </a:r>
                      <a:endParaRPr lang="pl-PL" sz="1800" dirty="0"/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Poprzez chodzenie na wycieczki, prowadzenie obserwacji</a:t>
                      </a:r>
                      <a:r>
                        <a:rPr lang="pl-PL" sz="1800" baseline="0" dirty="0" smtClean="0"/>
                        <a:t> przyrodniczych np. rozpoznawanie ptaków,</a:t>
                      </a:r>
                      <a:r>
                        <a:rPr lang="pl-PL" sz="1800" dirty="0" smtClean="0"/>
                        <a:t> uprawianie ogródka, pielęgnowanie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roślin, </a:t>
                      </a:r>
                      <a:br>
                        <a:rPr lang="pl-PL" sz="1800" dirty="0" smtClean="0"/>
                      </a:br>
                      <a:r>
                        <a:rPr lang="pl-PL" sz="1800" dirty="0" smtClean="0"/>
                        <a:t>opiekę nad zwierzętami, 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oglądanie programów przyrodniczych, czytanie</a:t>
                      </a:r>
                      <a:r>
                        <a:rPr lang="pl-PL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książek.</a:t>
                      </a:r>
                      <a:endParaRPr lang="pl-PL" sz="1800" dirty="0"/>
                    </a:p>
                  </a:txBody>
                  <a:tcPr marL="91433" marR="91433" marT="45717" marB="45717"/>
                </a:tc>
              </a:tr>
            </a:tbl>
          </a:graphicData>
        </a:graphic>
      </p:graphicFrame>
      <p:sp>
        <p:nvSpPr>
          <p:cNvPr id="20497" name="Prostokąt 4"/>
          <p:cNvSpPr>
            <a:spLocks noChangeArrowheads="1"/>
          </p:cNvSpPr>
          <p:nvPr/>
        </p:nvSpPr>
        <p:spPr bwMode="auto">
          <a:xfrm>
            <a:off x="107950" y="6075363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1100"/>
              <a:t>Źródło: Między szkołą, a rynkiem pracy. Doradztwo zawodowe w szkołach zawodowych, Difin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95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Inteligencja przyrodnicza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1557338"/>
          <a:ext cx="8496300" cy="37496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40360"/>
                <a:gridCol w="2423840"/>
                <a:gridCol w="2832100"/>
              </a:tblGrid>
              <a:tr h="640174"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Cechy osób</a:t>
                      </a:r>
                      <a:endParaRPr lang="pl-PL" sz="1800" dirty="0"/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Przykładowe</a:t>
                      </a:r>
                      <a:r>
                        <a:rPr lang="pl-PL" sz="1800" baseline="0" dirty="0" smtClean="0"/>
                        <a:t> z</a:t>
                      </a:r>
                      <a:r>
                        <a:rPr lang="pl-PL" sz="1800" dirty="0" smtClean="0"/>
                        <a:t>awody</a:t>
                      </a:r>
                      <a:endParaRPr lang="pl-PL" sz="1800" dirty="0"/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Jak rozwijać zdolności?</a:t>
                      </a:r>
                      <a:endParaRPr lang="pl-PL" sz="1800" dirty="0"/>
                    </a:p>
                  </a:txBody>
                  <a:tcPr marL="91433" marR="91433" marT="45717" marB="45717"/>
                </a:tc>
              </a:tr>
              <a:tr h="3109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Lubią pracę na świeżym powietrzu. Wszystko co jest związane z ekologią i ochroną środowiska</a:t>
                      </a:r>
                      <a:r>
                        <a:rPr lang="pl-PL" sz="1800" baseline="0" dirty="0" smtClean="0"/>
                        <a:t> ma dla nich duże znaczenie. Często lubią prace związane z hodowlą zwierząt lub uprawą roślin.</a:t>
                      </a:r>
                      <a:endParaRPr lang="pl-PL" sz="1800" dirty="0"/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Rolnik, ogrodnik, florysta, zootechnik, weterynarz, dietetyk, ornitolog.</a:t>
                      </a:r>
                      <a:endParaRPr lang="pl-PL" sz="1800" dirty="0"/>
                    </a:p>
                  </a:txBody>
                  <a:tcPr marL="91433" marR="91433" marT="45717" marB="45717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Poprzez chodzenie na wycieczki, prowadzenie obserwacji</a:t>
                      </a:r>
                      <a:r>
                        <a:rPr lang="pl-PL" sz="1800" baseline="0" dirty="0" smtClean="0"/>
                        <a:t> przyrodniczych np. rozpoznawanie ptaków,</a:t>
                      </a:r>
                      <a:r>
                        <a:rPr lang="pl-PL" sz="1800" dirty="0" smtClean="0"/>
                        <a:t> uprawianie ogródka, pielęgnowanie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roślin, </a:t>
                      </a:r>
                      <a:br>
                        <a:rPr lang="pl-PL" sz="1800" dirty="0" smtClean="0"/>
                      </a:br>
                      <a:r>
                        <a:rPr lang="pl-PL" sz="1800" dirty="0" smtClean="0"/>
                        <a:t>opiekę nad zwierzętami, 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oglądanie programów przyrodniczych, czytanie</a:t>
                      </a:r>
                      <a:r>
                        <a:rPr lang="pl-PL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książek.</a:t>
                      </a:r>
                      <a:endParaRPr lang="pl-PL" sz="1800" dirty="0"/>
                    </a:p>
                  </a:txBody>
                  <a:tcPr marL="91433" marR="91433" marT="45717" marB="45717"/>
                </a:tc>
              </a:tr>
            </a:tbl>
          </a:graphicData>
        </a:graphic>
      </p:graphicFrame>
      <p:sp>
        <p:nvSpPr>
          <p:cNvPr id="21521" name="Prostokąt 4"/>
          <p:cNvSpPr>
            <a:spLocks noChangeArrowheads="1"/>
          </p:cNvSpPr>
          <p:nvPr/>
        </p:nvSpPr>
        <p:spPr bwMode="auto">
          <a:xfrm>
            <a:off x="107950" y="6075363"/>
            <a:ext cx="90360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1100"/>
              <a:t>Źródło: Między szkołą, a rynkiem pracy. Doradztwo zawodowe w szkołach zawodowych, Difin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Po dzisiejszych zajęciach</a:t>
            </a: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468313" y="1341438"/>
            <a:ext cx="8507412" cy="45259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pl-PL" sz="2800" dirty="0" smtClean="0"/>
          </a:p>
          <a:p>
            <a:pPr>
              <a:defRPr/>
            </a:pPr>
            <a:r>
              <a:rPr lang="pl-PL" sz="2800" dirty="0" smtClean="0"/>
              <a:t>Umiesz </a:t>
            </a:r>
            <a:r>
              <a:rPr lang="pl-PL" sz="2800" dirty="0"/>
              <a:t>określić posiadane przez siebie </a:t>
            </a:r>
            <a:r>
              <a:rPr lang="pl-PL" sz="2800" dirty="0" smtClean="0"/>
              <a:t>uzdolnienia</a:t>
            </a:r>
          </a:p>
          <a:p>
            <a:pPr>
              <a:defRPr/>
            </a:pPr>
            <a:r>
              <a:rPr lang="pl-PL" sz="2800" dirty="0" smtClean="0"/>
              <a:t>Potrafisz </a:t>
            </a:r>
            <a:r>
              <a:rPr lang="pl-PL" sz="2800" dirty="0"/>
              <a:t>określać swoje </a:t>
            </a:r>
            <a:r>
              <a:rPr lang="pl-PL" sz="2800" dirty="0" smtClean="0"/>
              <a:t>mocniejsze </a:t>
            </a:r>
            <a:r>
              <a:rPr lang="pl-PL" sz="2800" dirty="0"/>
              <a:t>i </a:t>
            </a:r>
            <a:r>
              <a:rPr lang="pl-PL" sz="2800" dirty="0" smtClean="0"/>
              <a:t>słabsze strony</a:t>
            </a:r>
          </a:p>
          <a:p>
            <a:pPr>
              <a:defRPr/>
            </a:pPr>
            <a:r>
              <a:rPr lang="pl-PL" sz="2800" dirty="0" smtClean="0"/>
              <a:t>Wiesz, w jaki sposób możesz rozwijać swoje uzdolnienia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6" name="Objaśnienie prostokątne 5"/>
          <p:cNvSpPr/>
          <p:nvPr/>
        </p:nvSpPr>
        <p:spPr>
          <a:xfrm>
            <a:off x="4805363" y="4437063"/>
            <a:ext cx="3922712" cy="1800225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i="1" dirty="0">
                <a:solidFill>
                  <a:srgbClr val="C00000"/>
                </a:solidFill>
              </a:rPr>
              <a:t>„Jeśli sądzisz, że potrafisz to masz rację. Jeśli sądzisz, że nie potrafisz - również masz rację.”</a:t>
            </a:r>
          </a:p>
          <a:p>
            <a:pPr>
              <a:defRPr/>
            </a:pPr>
            <a:endParaRPr lang="pl-PL" sz="12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pl-PL" sz="1200" b="1" dirty="0">
                <a:solidFill>
                  <a:srgbClr val="C00000"/>
                </a:solidFill>
              </a:rPr>
              <a:t>Henry Ford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gardner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16632"/>
            <a:ext cx="7240074" cy="4248472"/>
          </a:xfrm>
        </p:spPr>
      </p:pic>
      <p:pic>
        <p:nvPicPr>
          <p:cNvPr id="5" name="Obraz 4" descr="gardner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365104"/>
            <a:ext cx="7185660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gardner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566457" cy="590573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8840952" cy="624210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Inteligencja językowa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(</a:t>
            </a:r>
            <a:r>
              <a:rPr lang="pl-PL" b="1" dirty="0"/>
              <a:t>werbalna lub lingwistyczna)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pl-PL" dirty="0"/>
              <a:t>Człowiek o dominującej inteligencji językowej:</a:t>
            </a:r>
          </a:p>
          <a:p>
            <a:pPr fontAlgn="base"/>
            <a:r>
              <a:rPr lang="pl-PL" dirty="0"/>
              <a:t>posiada wrażliwość na dźwięk, rytmy, modulację głosu i różne funkcje języka,</a:t>
            </a:r>
          </a:p>
          <a:p>
            <a:pPr fontAlgn="base"/>
            <a:r>
              <a:rPr lang="pl-PL" dirty="0"/>
              <a:t>uczy się przy pomocy pisania, czytania i dyskusji,</a:t>
            </a:r>
          </a:p>
          <a:p>
            <a:pPr fontAlgn="base"/>
            <a:r>
              <a:rPr lang="pl-PL" dirty="0"/>
              <a:t>posługuje się bogatym słownictwem i szeroko stosuje synonimy,</a:t>
            </a:r>
          </a:p>
          <a:p>
            <a:pPr fontAlgn="base"/>
            <a:r>
              <a:rPr lang="pl-PL" dirty="0"/>
              <a:t>lubi wiersze, rymy i gry słowne; lubi czytać,</a:t>
            </a:r>
          </a:p>
          <a:p>
            <a:pPr fontAlgn="base"/>
            <a:r>
              <a:rPr lang="pl-PL" dirty="0"/>
              <a:t>jest dobrym słuchaczem,</a:t>
            </a:r>
          </a:p>
          <a:p>
            <a:pPr fontAlgn="base"/>
            <a:r>
              <a:rPr lang="pl-PL" dirty="0"/>
              <a:t>potrafi precyzyjnie przekazywać informacje,</a:t>
            </a:r>
          </a:p>
          <a:p>
            <a:pPr fontAlgn="base"/>
            <a:r>
              <a:rPr lang="pl-PL" dirty="0"/>
              <a:t>posiada zdolność do nauki języków obcych (szybciej uczy się akcentu),</a:t>
            </a:r>
          </a:p>
          <a:p>
            <a:pPr fontAlgn="base"/>
            <a:r>
              <a:rPr lang="pl-PL" dirty="0"/>
              <a:t>dedykowany </a:t>
            </a:r>
            <a:r>
              <a:rPr lang="pl-PL" b="1" dirty="0"/>
              <a:t>zawód</a:t>
            </a:r>
            <a:r>
              <a:rPr lang="pl-PL" dirty="0"/>
              <a:t>: pisarz, poeta, dziennikarz, tłumacz.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Inteligencja matematyczno-logiczna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pl-PL" dirty="0"/>
              <a:t>Człowiek o dominującej inteligencji matematyczno-logicznej:</a:t>
            </a:r>
          </a:p>
          <a:p>
            <a:pPr fontAlgn="base"/>
            <a:r>
              <a:rPr lang="pl-PL" dirty="0"/>
              <a:t>cechuje go wrażliwość i zdolność do dostrzegania wzorców logicznych lub liczbowych,</a:t>
            </a:r>
          </a:p>
          <a:p>
            <a:pPr fontAlgn="base"/>
            <a:r>
              <a:rPr lang="pl-PL" dirty="0"/>
              <a:t>posiada umiejętność abstrakcyjnego myślenia,</a:t>
            </a:r>
          </a:p>
          <a:p>
            <a:pPr fontAlgn="base"/>
            <a:r>
              <a:rPr lang="pl-PL" dirty="0"/>
              <a:t>potrafi rozwiązywać nawet wyszukane zadania logiczne,</a:t>
            </a:r>
          </a:p>
          <a:p>
            <a:pPr fontAlgn="base"/>
            <a:r>
              <a:rPr lang="pl-PL" dirty="0"/>
              <a:t>jego mocną stroną jest myślenie dedukcyjne (przyczynowo – skutkowe),</a:t>
            </a:r>
          </a:p>
          <a:p>
            <a:pPr fontAlgn="base"/>
            <a:r>
              <a:rPr lang="pl-PL" dirty="0"/>
              <a:t>lubi wszelkiego rodzaju zagadki, łamigłówki,</a:t>
            </a:r>
          </a:p>
          <a:p>
            <a:pPr fontAlgn="base"/>
            <a:r>
              <a:rPr lang="pl-PL" dirty="0"/>
              <a:t>potrafi wykonywać w pamięci skomplikowane działania,</a:t>
            </a:r>
          </a:p>
          <a:p>
            <a:pPr fontAlgn="base"/>
            <a:r>
              <a:rPr lang="pl-PL" dirty="0"/>
              <a:t>w dzieciństwie szybko przyswajał pojęcia takie jak: czas, miejsce, ilość, liczba,</a:t>
            </a:r>
          </a:p>
          <a:p>
            <a:pPr fontAlgn="base"/>
            <a:r>
              <a:rPr lang="pl-PL" dirty="0"/>
              <a:t>lubi eksperymentować i „kombinować”,</a:t>
            </a:r>
          </a:p>
          <a:p>
            <a:pPr fontAlgn="base"/>
            <a:r>
              <a:rPr lang="pl-PL" dirty="0"/>
              <a:t>dedykowany </a:t>
            </a:r>
            <a:r>
              <a:rPr lang="pl-PL" b="1" dirty="0"/>
              <a:t>zawód</a:t>
            </a:r>
            <a:r>
              <a:rPr lang="pl-PL" dirty="0"/>
              <a:t>: naukowiec, matematyk.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0" dirty="0" smtClean="0">
                <a:solidFill>
                  <a:srgbClr val="000000"/>
                </a:solidFill>
                <a:latin typeface="Verdana"/>
              </a:rPr>
              <a:t>Inteligencja przyrodnicza</a:t>
            </a:r>
            <a:r>
              <a:rPr lang="pl-PL" b="1" i="0" dirty="0" smtClean="0">
                <a:solidFill>
                  <a:srgbClr val="333333"/>
                </a:solidFill>
                <a:latin typeface="Playfair Display"/>
              </a:rPr>
              <a:t/>
            </a:r>
            <a:br>
              <a:rPr lang="pl-PL" b="1" i="0" dirty="0" smtClean="0">
                <a:solidFill>
                  <a:srgbClr val="333333"/>
                </a:solidFill>
                <a:latin typeface="Playfair Display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Człowiek o dominującej inteligencji przyrodniczej:</a:t>
            </a:r>
            <a:endParaRPr lang="pl-PL" b="0" i="0" dirty="0" smtClean="0">
              <a:solidFill>
                <a:srgbClr val="000000"/>
              </a:solidFill>
              <a:latin typeface="Lato"/>
            </a:endParaRP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jest obdarzony wrażliwością na różnice pomiędzy gatunkami,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posiada zdolność do pewnej interakcji z żyjącymi stworzeniami (symbioza z naturą),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baczne obserwuje świat roślin i zwierząt,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cechuje go znajomość nazw przyrodniczych, a nawet biologicznych,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czuje się dobrze w środowisku naturalnym, w kontakcie z naturą, rozumie ją,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jest opiekuńczy w stosunku do zwierząt,</a:t>
            </a:r>
          </a:p>
          <a:p>
            <a:pPr fontAlgn="base">
              <a:buFont typeface="Arial"/>
              <a:buChar char="•"/>
            </a:pP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dedykowany </a:t>
            </a:r>
            <a:r>
              <a:rPr lang="pl-PL" b="1" i="0" dirty="0" smtClean="0">
                <a:solidFill>
                  <a:srgbClr val="000000"/>
                </a:solidFill>
                <a:latin typeface="inherit"/>
              </a:rPr>
              <a:t>zawód</a:t>
            </a:r>
            <a:r>
              <a:rPr lang="pl-PL" b="0" i="0" dirty="0" smtClean="0">
                <a:solidFill>
                  <a:srgbClr val="000000"/>
                </a:solidFill>
                <a:latin typeface="inherit"/>
              </a:rPr>
              <a:t>: biolog, ekolog.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1941</Words>
  <Application>Microsoft Office PowerPoint</Application>
  <PresentationFormat>Pokaz na ekranie (4:3)</PresentationFormat>
  <Paragraphs>225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DORADZTWO ZAWODOWE</vt:lpstr>
      <vt:lpstr>INTELIGENCJE WIELORAKIE </vt:lpstr>
      <vt:lpstr>Slajd 3</vt:lpstr>
      <vt:lpstr>Slajd 4</vt:lpstr>
      <vt:lpstr>Slajd 5</vt:lpstr>
      <vt:lpstr>Slajd 6</vt:lpstr>
      <vt:lpstr>Inteligencja językowa  (werbalna lub lingwistyczna) </vt:lpstr>
      <vt:lpstr>Inteligencja matematyczno-logiczna </vt:lpstr>
      <vt:lpstr>Inteligencja przyrodnicza </vt:lpstr>
      <vt:lpstr>Inteligencja ruchowa (cielesno-kinestetyczna) </vt:lpstr>
      <vt:lpstr>Inteligencja przestrzenna </vt:lpstr>
      <vt:lpstr>Inteligencja muzyczna </vt:lpstr>
      <vt:lpstr>Inteligencja interpersonalna </vt:lpstr>
      <vt:lpstr>Inteligencja intrapersonalna </vt:lpstr>
      <vt:lpstr>Na rozwój nigdy nie jest za późno…</vt:lpstr>
      <vt:lpstr>Slajd 16</vt:lpstr>
      <vt:lpstr>TEST</vt:lpstr>
      <vt:lpstr>  Inteligencja matematyczno-logiczna </vt:lpstr>
      <vt:lpstr>  Inteligencja matematyczno-logiczna </vt:lpstr>
      <vt:lpstr> Inteligencja językowa</vt:lpstr>
      <vt:lpstr> Inteligencja językowa</vt:lpstr>
      <vt:lpstr> Inteligencja wizualno-przestrzenna</vt:lpstr>
      <vt:lpstr> Inteligencja wizualno-przestrzenna</vt:lpstr>
      <vt:lpstr> Inteligencja muzyczna</vt:lpstr>
      <vt:lpstr> Inteligencja muzyczna</vt:lpstr>
      <vt:lpstr> Inteligencja kinestetyczna</vt:lpstr>
      <vt:lpstr> Inteligencja interpersonalna</vt:lpstr>
      <vt:lpstr> Inteligencja interpersonalna</vt:lpstr>
      <vt:lpstr> Inteligencja intrapersonalna</vt:lpstr>
      <vt:lpstr> Inteligencja intrapersonalna</vt:lpstr>
      <vt:lpstr> Inteligencja przyrodnicza</vt:lpstr>
      <vt:lpstr> Inteligencja przyrodnicza</vt:lpstr>
      <vt:lpstr>Po dzisiejszych zajęciach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DORADZTWO ZAWODOWE</dc:title>
  <dc:creator>Kasia Obuchowicz</dc:creator>
  <cp:lastModifiedBy>Kasia Obuchowicz</cp:lastModifiedBy>
  <cp:revision>3</cp:revision>
  <dcterms:created xsi:type="dcterms:W3CDTF">2021-10-14T15:52:19Z</dcterms:created>
  <dcterms:modified xsi:type="dcterms:W3CDTF">2021-10-26T21:35:58Z</dcterms:modified>
</cp:coreProperties>
</file>