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redný štý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37E-0CC3-46AC-B0FF-41D969402096}" type="datetimeFigureOut">
              <a:rPr lang="sk-SK" smtClean="0"/>
              <a:pPr/>
              <a:t>17. 9. 2020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485B-D841-45D8-BBD0-9F43E8BC04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37E-0CC3-46AC-B0FF-41D969402096}" type="datetimeFigureOut">
              <a:rPr lang="sk-SK" smtClean="0"/>
              <a:pPr/>
              <a:t>17. 9. 2020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485B-D841-45D8-BBD0-9F43E8BC04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37E-0CC3-46AC-B0FF-41D969402096}" type="datetimeFigureOut">
              <a:rPr lang="sk-SK" smtClean="0"/>
              <a:pPr/>
              <a:t>17. 9. 2020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485B-D841-45D8-BBD0-9F43E8BC04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37E-0CC3-46AC-B0FF-41D969402096}" type="datetimeFigureOut">
              <a:rPr lang="sk-SK" smtClean="0"/>
              <a:pPr/>
              <a:t>17. 9. 2020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485B-D841-45D8-BBD0-9F43E8BC04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37E-0CC3-46AC-B0FF-41D969402096}" type="datetimeFigureOut">
              <a:rPr lang="sk-SK" smtClean="0"/>
              <a:pPr/>
              <a:t>17. 9. 2020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485B-D841-45D8-BBD0-9F43E8BC04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37E-0CC3-46AC-B0FF-41D969402096}" type="datetimeFigureOut">
              <a:rPr lang="sk-SK" smtClean="0"/>
              <a:pPr/>
              <a:t>17. 9. 2020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485B-D841-45D8-BBD0-9F43E8BC04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37E-0CC3-46AC-B0FF-41D969402096}" type="datetimeFigureOut">
              <a:rPr lang="sk-SK" smtClean="0"/>
              <a:pPr/>
              <a:t>17. 9. 2020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485B-D841-45D8-BBD0-9F43E8BC04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37E-0CC3-46AC-B0FF-41D969402096}" type="datetimeFigureOut">
              <a:rPr lang="sk-SK" smtClean="0"/>
              <a:pPr/>
              <a:t>17. 9. 2020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485B-D841-45D8-BBD0-9F43E8BC04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37E-0CC3-46AC-B0FF-41D969402096}" type="datetimeFigureOut">
              <a:rPr lang="sk-SK" smtClean="0"/>
              <a:pPr/>
              <a:t>17. 9. 2020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485B-D841-45D8-BBD0-9F43E8BC04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37E-0CC3-46AC-B0FF-41D969402096}" type="datetimeFigureOut">
              <a:rPr lang="sk-SK" smtClean="0"/>
              <a:pPr/>
              <a:t>17. 9. 2020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485B-D841-45D8-BBD0-9F43E8BC04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AC37E-0CC3-46AC-B0FF-41D969402096}" type="datetimeFigureOut">
              <a:rPr lang="sk-SK" smtClean="0"/>
              <a:pPr/>
              <a:t>17. 9. 2020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9485B-D841-45D8-BBD0-9F43E8BC0472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AC37E-0CC3-46AC-B0FF-41D969402096}" type="datetimeFigureOut">
              <a:rPr lang="sk-SK" smtClean="0"/>
              <a:pPr/>
              <a:t>17. 9. 2020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9485B-D841-45D8-BBD0-9F43E8BC047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Základná Škola - Podoli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20688"/>
            <a:ext cx="7016460" cy="1512168"/>
          </a:xfrm>
          <a:prstGeom prst="rect">
            <a:avLst/>
          </a:prstGeom>
          <a:noFill/>
        </p:spPr>
      </p:pic>
      <p:sp>
        <p:nvSpPr>
          <p:cNvPr id="14340" name="AutoShape 4" descr="Základná škola s materskou školou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342" name="AutoShape 6" descr="Základná škola s materskou školou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344" name="AutoShape 8" descr="Základná škola s materskou školou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346" name="AutoShape 10" descr="Základná škola s materskou školou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348" name="AutoShape 12" descr="Základná škola s materskou školou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350" name="AutoShape 14" descr="Základná škola s materskou školou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352" name="AutoShape 16" descr="Základná škola s materskou školou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354" name="AutoShape 18" descr="Základná škola s materskou školou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356" name="AutoShape 20" descr="Základná škola s materskou školou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4358" name="AutoShape 22" descr="Základná škola s materskou školou,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4360" name="Picture 24" descr="Útulok Piešťan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492896"/>
            <a:ext cx="4762500" cy="3571875"/>
          </a:xfrm>
          <a:prstGeom prst="rect">
            <a:avLst/>
          </a:prstGeom>
          <a:noFill/>
        </p:spPr>
      </p:pic>
      <p:sp>
        <p:nvSpPr>
          <p:cNvPr id="16" name="Obdĺžnik 15"/>
          <p:cNvSpPr/>
          <p:nvPr/>
        </p:nvSpPr>
        <p:spPr>
          <a:xfrm>
            <a:off x="2195736" y="2492896"/>
            <a:ext cx="4752528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i="1" dirty="0" smtClean="0"/>
              <a:t>Výsledok hospodárenia RZ </a:t>
            </a:r>
            <a:br>
              <a:rPr lang="sk-SK" b="1" i="1" dirty="0" smtClean="0"/>
            </a:br>
            <a:r>
              <a:rPr lang="sk-SK" b="1" i="1" dirty="0" smtClean="0"/>
              <a:t>v školskom roku 2019-2020</a:t>
            </a:r>
            <a:endParaRPr lang="sk-SK" b="1" i="1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752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PREVOD zo</a:t>
                      </a:r>
                      <a:r>
                        <a:rPr lang="sk-SK" baseline="0" dirty="0" smtClean="0"/>
                        <a:t> školského roka 2018-2019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12 538,84 €  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(školská pokladňa =</a:t>
                      </a:r>
                      <a:r>
                        <a:rPr lang="sk-SK" baseline="0" dirty="0" smtClean="0"/>
                        <a:t> 500,59€+stav  účtu k 13.9.2019)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1403648" y="4077072"/>
          <a:ext cx="60960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04456"/>
                <a:gridCol w="1991544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PRÍJEM v školskom roku 2019-2020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Príspevok od rodičov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1 910,00 €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Výťažok</a:t>
                      </a:r>
                      <a:r>
                        <a:rPr lang="sk-SK" baseline="0" dirty="0" smtClean="0"/>
                        <a:t> z plesu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1 280,00 €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Príjem 2% z dane k 31.8.2020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    523,71 €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i="1" dirty="0" smtClean="0">
                          <a:solidFill>
                            <a:srgbClr val="FF0000"/>
                          </a:solidFill>
                        </a:rPr>
                        <a:t>PRÍJEM</a:t>
                      </a:r>
                      <a:r>
                        <a:rPr lang="sk-SK" b="1" i="1" baseline="0" dirty="0" smtClean="0">
                          <a:solidFill>
                            <a:srgbClr val="FF0000"/>
                          </a:solidFill>
                        </a:rPr>
                        <a:t> SPOLU</a:t>
                      </a:r>
                      <a:endParaRPr lang="sk-SK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</a:t>
                      </a:r>
                      <a:r>
                        <a:rPr lang="sk-SK" b="1" dirty="0" smtClean="0">
                          <a:solidFill>
                            <a:srgbClr val="FF0000"/>
                          </a:solidFill>
                        </a:rPr>
                        <a:t>    16 </a:t>
                      </a:r>
                      <a:r>
                        <a:rPr lang="sk-SK" b="1" i="1" dirty="0" smtClean="0">
                          <a:solidFill>
                            <a:srgbClr val="FF0000"/>
                          </a:solidFill>
                        </a:rPr>
                        <a:t>252,55</a:t>
                      </a:r>
                      <a:r>
                        <a:rPr lang="sk-SK" b="1" dirty="0" smtClean="0">
                          <a:solidFill>
                            <a:srgbClr val="FF0000"/>
                          </a:solidFill>
                        </a:rPr>
                        <a:t> €</a:t>
                      </a:r>
                      <a:endParaRPr lang="sk-SK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b="1" i="1" dirty="0" smtClean="0"/>
              <a:t> </a:t>
            </a:r>
            <a:endParaRPr lang="sk-SK" b="1" i="1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0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31024"/>
                <a:gridCol w="2098576"/>
              </a:tblGrid>
              <a:tr h="408620">
                <a:tc>
                  <a:txBody>
                    <a:bodyPr/>
                    <a:lstStyle/>
                    <a:p>
                      <a:r>
                        <a:rPr lang="sk-SK" dirty="0" smtClean="0"/>
                        <a:t>VÝDAVKY v školskom roku 2019-2020</a:t>
                      </a:r>
                      <a:endParaRPr lang="sk-SK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408620">
                <a:tc>
                  <a:txBody>
                    <a:bodyPr/>
                    <a:lstStyle/>
                    <a:p>
                      <a:r>
                        <a:rPr lang="sk-SK" dirty="0" smtClean="0"/>
                        <a:t>Rekonštrukcia potrebných vecí a</a:t>
                      </a:r>
                      <a:r>
                        <a:rPr lang="sk-SK" baseline="0" dirty="0" smtClean="0"/>
                        <a:t> na strelecký krúžok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1 070,00</a:t>
                      </a:r>
                      <a:r>
                        <a:rPr lang="sk-SK" baseline="0" dirty="0" smtClean="0"/>
                        <a:t> €</a:t>
                      </a:r>
                      <a:endParaRPr lang="sk-SK" dirty="0"/>
                    </a:p>
                  </a:txBody>
                  <a:tcPr/>
                </a:tc>
              </a:tr>
              <a:tr h="408620">
                <a:tc>
                  <a:txBody>
                    <a:bodyPr/>
                    <a:lstStyle/>
                    <a:p>
                      <a:r>
                        <a:rPr lang="sk-SK" dirty="0" smtClean="0"/>
                        <a:t>Elektroinštalácia do počítačovej triedy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3 464,94 €</a:t>
                      </a:r>
                      <a:endParaRPr lang="sk-SK" dirty="0"/>
                    </a:p>
                  </a:txBody>
                  <a:tcPr/>
                </a:tc>
              </a:tr>
              <a:tr h="408620">
                <a:tc>
                  <a:txBody>
                    <a:bodyPr/>
                    <a:lstStyle/>
                    <a:p>
                      <a:r>
                        <a:rPr lang="sk-SK" dirty="0" smtClean="0"/>
                        <a:t>Mikuláš pre deti aj učiteľov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1 415,00 €</a:t>
                      </a:r>
                      <a:endParaRPr lang="sk-SK" dirty="0"/>
                    </a:p>
                  </a:txBody>
                  <a:tcPr/>
                </a:tc>
              </a:tr>
              <a:tr h="408620">
                <a:tc>
                  <a:txBody>
                    <a:bodyPr/>
                    <a:lstStyle/>
                    <a:p>
                      <a:r>
                        <a:rPr lang="sk-SK" dirty="0" smtClean="0"/>
                        <a:t>Autobusová doprava na výlety detí  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   336,00 €</a:t>
                      </a:r>
                      <a:endParaRPr lang="sk-SK" dirty="0"/>
                    </a:p>
                  </a:txBody>
                  <a:tcPr/>
                </a:tc>
              </a:tr>
              <a:tr h="408620">
                <a:tc>
                  <a:txBody>
                    <a:bodyPr/>
                    <a:lstStyle/>
                    <a:p>
                      <a:r>
                        <a:rPr lang="sk-SK" dirty="0" smtClean="0"/>
                        <a:t>1.Cena do tomboly</a:t>
                      </a:r>
                      <a:r>
                        <a:rPr lang="sk-SK" baseline="0" dirty="0" smtClean="0"/>
                        <a:t> za RZ na ples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   439,00 €</a:t>
                      </a:r>
                      <a:endParaRPr lang="sk-SK" dirty="0"/>
                    </a:p>
                  </a:txBody>
                  <a:tcPr/>
                </a:tc>
              </a:tr>
              <a:tr h="408620">
                <a:tc>
                  <a:txBody>
                    <a:bodyPr/>
                    <a:lstStyle/>
                    <a:p>
                      <a:r>
                        <a:rPr lang="sk-SK" dirty="0" smtClean="0"/>
                        <a:t>Deň učiteľov</a:t>
                      </a:r>
                      <a:r>
                        <a:rPr lang="sk-SK" baseline="0" dirty="0" smtClean="0"/>
                        <a:t> (tento rok celé v réžii RZ)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1 366,58 €</a:t>
                      </a:r>
                      <a:endParaRPr lang="sk-SK" dirty="0"/>
                    </a:p>
                  </a:txBody>
                  <a:tcPr/>
                </a:tc>
              </a:tr>
              <a:tr h="408620">
                <a:tc>
                  <a:txBody>
                    <a:bodyPr/>
                    <a:lstStyle/>
                    <a:p>
                      <a:r>
                        <a:rPr lang="sk-SK" dirty="0" smtClean="0"/>
                        <a:t>Školská</a:t>
                      </a:r>
                      <a:r>
                        <a:rPr lang="sk-SK" baseline="0" dirty="0" smtClean="0"/>
                        <a:t> pokladňa (knižné odmeny, </a:t>
                      </a:r>
                      <a:r>
                        <a:rPr lang="sk-SK" baseline="0" dirty="0" err="1" smtClean="0"/>
                        <a:t>prednášky,súťaže</a:t>
                      </a:r>
                      <a:r>
                        <a:rPr lang="sk-SK" baseline="0" dirty="0" smtClean="0"/>
                        <a:t>, štartovné </a:t>
                      </a:r>
                      <a:r>
                        <a:rPr lang="sk-SK" baseline="0" dirty="0" smtClean="0"/>
                        <a:t>a iné......)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1</a:t>
                      </a:r>
                      <a:r>
                        <a:rPr lang="sk-SK" baseline="0" dirty="0" smtClean="0"/>
                        <a:t> 123,71 €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5000"/>
                <a:gridCol w="23146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VÝDAVKY:</a:t>
                      </a:r>
                      <a:endParaRPr lang="sk-SK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Členské poplatky ,kolky pri zmenách,</a:t>
                      </a:r>
                      <a:r>
                        <a:rPr lang="sk-SK" baseline="0" dirty="0" smtClean="0"/>
                        <a:t> bankové poplatky,  členský príspevok SRRZ Poprad, osvedčenia, notár, poštové poplatky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       895,49 €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i="1" dirty="0" smtClean="0">
                          <a:solidFill>
                            <a:srgbClr val="FF0000"/>
                          </a:solidFill>
                        </a:rPr>
                        <a:t>VÝDAVKY</a:t>
                      </a:r>
                      <a:r>
                        <a:rPr lang="sk-SK" b="1" i="1" baseline="0" dirty="0" smtClean="0">
                          <a:solidFill>
                            <a:srgbClr val="FF0000"/>
                          </a:solidFill>
                        </a:rPr>
                        <a:t>  SPOLU</a:t>
                      </a:r>
                      <a:endParaRPr lang="sk-SK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b="1" i="1" dirty="0" smtClean="0">
                          <a:solidFill>
                            <a:srgbClr val="FF0000"/>
                          </a:solidFill>
                        </a:rPr>
                        <a:t>               10 110,72 €</a:t>
                      </a:r>
                      <a:endParaRPr lang="sk-SK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k-SK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b="1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b="1" i="1" dirty="0" smtClean="0">
                          <a:solidFill>
                            <a:srgbClr val="FF0000"/>
                          </a:solidFill>
                        </a:rPr>
                        <a:t>Pre školský rok 2020-2021 máme k dispozícii:</a:t>
                      </a:r>
                      <a:endParaRPr lang="sk-SK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k-SK" b="1" i="1" dirty="0" smtClean="0">
                          <a:solidFill>
                            <a:srgbClr val="FF0000"/>
                          </a:solidFill>
                        </a:rPr>
                        <a:t>              6 141,83</a:t>
                      </a:r>
                      <a:r>
                        <a:rPr lang="sk-SK" b="1" i="1" baseline="0" dirty="0" smtClean="0">
                          <a:solidFill>
                            <a:srgbClr val="FF0000"/>
                          </a:solidFill>
                        </a:rPr>
                        <a:t> €</a:t>
                      </a:r>
                      <a:endParaRPr lang="sk-SK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Školská</a:t>
                      </a:r>
                      <a:r>
                        <a:rPr lang="sk-SK" baseline="0" dirty="0" smtClean="0"/>
                        <a:t> pokladňa k 21.9.2020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   596,88 €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Na účte: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              5 544,95 €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198</Words>
  <Application>Microsoft Office PowerPoint</Application>
  <PresentationFormat>Prezentácia na obrazovke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Snímka 1</vt:lpstr>
      <vt:lpstr>Výsledok hospodárenia RZ  v školskom roku 2019-2020</vt:lpstr>
      <vt:lpstr> </vt:lpstr>
      <vt:lpstr>Snímka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Igazovci</dc:creator>
  <cp:lastModifiedBy>Igazovci</cp:lastModifiedBy>
  <cp:revision>10</cp:revision>
  <dcterms:created xsi:type="dcterms:W3CDTF">2020-09-16T17:58:03Z</dcterms:created>
  <dcterms:modified xsi:type="dcterms:W3CDTF">2020-09-17T18:44:23Z</dcterms:modified>
</cp:coreProperties>
</file>