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60" r:id="rId6"/>
    <p:sldId id="262" r:id="rId7"/>
    <p:sldId id="263" r:id="rId8"/>
    <p:sldId id="266" r:id="rId9"/>
    <p:sldId id="267" r:id="rId10"/>
    <p:sldId id="264" r:id="rId11"/>
    <p:sldId id="271"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smtClean="0"/>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smtClean="0"/>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smtClean="0"/>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smtClean="0"/>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smtClean="0"/>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876424" y="1122363"/>
            <a:ext cx="8791575" cy="3578426"/>
          </a:xfrm>
        </p:spPr>
        <p:txBody>
          <a:bodyPr>
            <a:noAutofit/>
          </a:bodyPr>
          <a:lstStyle/>
          <a:p>
            <a:pPr algn="ctr"/>
            <a:r>
              <a:rPr lang="pl-PL" sz="9600" dirty="0" smtClean="0">
                <a:latin typeface="Andalus" panose="02020603050405020304" pitchFamily="18" charset="-78"/>
                <a:cs typeface="Andalus" panose="02020603050405020304" pitchFamily="18" charset="-78"/>
              </a:rPr>
              <a:t/>
            </a:r>
            <a:br>
              <a:rPr lang="pl-PL" sz="9600" dirty="0" smtClean="0">
                <a:latin typeface="Andalus" panose="02020603050405020304" pitchFamily="18" charset="-78"/>
                <a:cs typeface="Andalus" panose="02020603050405020304" pitchFamily="18" charset="-78"/>
              </a:rPr>
            </a:br>
            <a:r>
              <a:rPr lang="pl-PL" sz="9600" dirty="0">
                <a:latin typeface="Andalus" panose="02020603050405020304" pitchFamily="18" charset="-78"/>
                <a:cs typeface="Andalus" panose="02020603050405020304" pitchFamily="18" charset="-78"/>
              </a:rPr>
              <a:t/>
            </a:r>
            <a:br>
              <a:rPr lang="pl-PL" sz="9600" dirty="0">
                <a:latin typeface="Andalus" panose="02020603050405020304" pitchFamily="18" charset="-78"/>
                <a:cs typeface="Andalus" panose="02020603050405020304" pitchFamily="18" charset="-78"/>
              </a:rPr>
            </a:br>
            <a:r>
              <a:rPr lang="pl-PL" sz="9600" dirty="0" smtClean="0">
                <a:latin typeface="Andalus" panose="02020603050405020304" pitchFamily="18" charset="-78"/>
                <a:cs typeface="Andalus" panose="02020603050405020304" pitchFamily="18" charset="-78"/>
              </a:rPr>
              <a:t/>
            </a:r>
            <a:br>
              <a:rPr lang="pl-PL" sz="9600" dirty="0" smtClean="0">
                <a:latin typeface="Andalus" panose="02020603050405020304" pitchFamily="18" charset="-78"/>
                <a:cs typeface="Andalus" panose="02020603050405020304" pitchFamily="18" charset="-78"/>
              </a:rPr>
            </a:br>
            <a:r>
              <a:rPr lang="pl-PL" sz="9600" dirty="0">
                <a:latin typeface="Andalus" panose="02020603050405020304" pitchFamily="18" charset="-78"/>
                <a:cs typeface="Andalus" panose="02020603050405020304" pitchFamily="18" charset="-78"/>
              </a:rPr>
              <a:t/>
            </a:r>
            <a:br>
              <a:rPr lang="pl-PL" sz="9600" dirty="0">
                <a:latin typeface="Andalus" panose="02020603050405020304" pitchFamily="18" charset="-78"/>
                <a:cs typeface="Andalus" panose="02020603050405020304" pitchFamily="18" charset="-78"/>
              </a:rPr>
            </a:br>
            <a:r>
              <a:rPr lang="pl-PL" sz="9600" dirty="0" smtClean="0">
                <a:latin typeface="Andalus" panose="02020603050405020304" pitchFamily="18" charset="-78"/>
                <a:cs typeface="Andalus" panose="02020603050405020304" pitchFamily="18" charset="-78"/>
              </a:rPr>
              <a:t/>
            </a:r>
            <a:br>
              <a:rPr lang="pl-PL" sz="9600" dirty="0" smtClean="0">
                <a:latin typeface="Andalus" panose="02020603050405020304" pitchFamily="18" charset="-78"/>
                <a:cs typeface="Andalus" panose="02020603050405020304" pitchFamily="18" charset="-78"/>
              </a:rPr>
            </a:br>
            <a:r>
              <a:rPr lang="pl-PL" sz="9600" dirty="0">
                <a:latin typeface="Andalus" panose="02020603050405020304" pitchFamily="18" charset="-78"/>
                <a:cs typeface="Andalus" panose="02020603050405020304" pitchFamily="18" charset="-78"/>
              </a:rPr>
              <a:t/>
            </a:r>
            <a:br>
              <a:rPr lang="pl-PL" sz="9600" dirty="0">
                <a:latin typeface="Andalus" panose="02020603050405020304" pitchFamily="18" charset="-78"/>
                <a:cs typeface="Andalus" panose="02020603050405020304" pitchFamily="18" charset="-78"/>
              </a:rPr>
            </a:br>
            <a:r>
              <a:rPr lang="pl-PL" sz="9600" dirty="0" smtClean="0">
                <a:latin typeface="Andalus" panose="02020603050405020304" pitchFamily="18" charset="-78"/>
                <a:cs typeface="Andalus" panose="02020603050405020304" pitchFamily="18" charset="-78"/>
              </a:rPr>
              <a:t/>
            </a:r>
            <a:br>
              <a:rPr lang="pl-PL" sz="9600" dirty="0" smtClean="0">
                <a:latin typeface="Andalus" panose="02020603050405020304" pitchFamily="18" charset="-78"/>
                <a:cs typeface="Andalus" panose="02020603050405020304" pitchFamily="18" charset="-78"/>
              </a:rPr>
            </a:br>
            <a:r>
              <a:rPr lang="pl-PL" sz="9600" dirty="0">
                <a:latin typeface="Andalus" panose="02020603050405020304" pitchFamily="18" charset="-78"/>
                <a:cs typeface="Andalus" panose="02020603050405020304" pitchFamily="18" charset="-78"/>
              </a:rPr>
              <a:t/>
            </a:r>
            <a:br>
              <a:rPr lang="pl-PL" sz="9600" dirty="0">
                <a:latin typeface="Andalus" panose="02020603050405020304" pitchFamily="18" charset="-78"/>
                <a:cs typeface="Andalus" panose="02020603050405020304" pitchFamily="18" charset="-78"/>
              </a:rPr>
            </a:br>
            <a:r>
              <a:rPr lang="pl-PL" sz="9600" dirty="0" smtClean="0">
                <a:latin typeface="Andalus" panose="02020603050405020304" pitchFamily="18" charset="-78"/>
                <a:cs typeface="Andalus" panose="02020603050405020304" pitchFamily="18" charset="-78"/>
              </a:rPr>
              <a:t>SAMORZĄD</a:t>
            </a:r>
            <a:br>
              <a:rPr lang="pl-PL" sz="9600" dirty="0" smtClean="0">
                <a:latin typeface="Andalus" panose="02020603050405020304" pitchFamily="18" charset="-78"/>
                <a:cs typeface="Andalus" panose="02020603050405020304" pitchFamily="18" charset="-78"/>
              </a:rPr>
            </a:br>
            <a:r>
              <a:rPr lang="pl-PL" sz="9600" dirty="0" smtClean="0">
                <a:latin typeface="Andalus" panose="02020603050405020304" pitchFamily="18" charset="-78"/>
                <a:cs typeface="Andalus" panose="02020603050405020304" pitchFamily="18" charset="-78"/>
              </a:rPr>
              <a:t>UCZNIOWSKI</a:t>
            </a:r>
            <a:endParaRPr lang="pl-PL" sz="9600" dirty="0">
              <a:latin typeface="Andalus" panose="02020603050405020304" pitchFamily="18" charset="-78"/>
              <a:cs typeface="Andalus" panose="02020603050405020304" pitchFamily="18" charset="-78"/>
            </a:endParaRPr>
          </a:p>
        </p:txBody>
      </p:sp>
      <p:sp>
        <p:nvSpPr>
          <p:cNvPr id="3" name="Podtytuł 2"/>
          <p:cNvSpPr>
            <a:spLocks noGrp="1"/>
          </p:cNvSpPr>
          <p:nvPr>
            <p:ph type="subTitle" idx="1"/>
          </p:nvPr>
        </p:nvSpPr>
        <p:spPr/>
        <p:txBody>
          <a:bodyPr>
            <a:normAutofit fontScale="55000" lnSpcReduction="20000"/>
          </a:bodyPr>
          <a:lstStyle/>
          <a:p>
            <a:pPr algn="r"/>
            <a:endParaRPr lang="pl-PL" dirty="0" smtClean="0"/>
          </a:p>
          <a:p>
            <a:pPr algn="r"/>
            <a:endParaRPr lang="pl-PL" dirty="0"/>
          </a:p>
          <a:p>
            <a:pPr algn="r"/>
            <a:endParaRPr lang="pl-PL" dirty="0" smtClean="0"/>
          </a:p>
          <a:p>
            <a:pPr algn="r"/>
            <a:endParaRPr lang="pl-PL" dirty="0"/>
          </a:p>
          <a:p>
            <a:pPr algn="r"/>
            <a:r>
              <a:rPr lang="pl-PL" sz="3300" dirty="0" smtClean="0"/>
              <a:t>Opiekun: Żaneta </a:t>
            </a:r>
            <a:r>
              <a:rPr lang="pl-PL" sz="3300" dirty="0" err="1" smtClean="0"/>
              <a:t>szulc</a:t>
            </a:r>
            <a:endParaRPr lang="pl-PL" sz="3300" dirty="0"/>
          </a:p>
        </p:txBody>
      </p:sp>
    </p:spTree>
    <p:extLst>
      <p:ext uri="{BB962C8B-B14F-4D97-AF65-F5344CB8AC3E}">
        <p14:creationId xmlns:p14="http://schemas.microsoft.com/office/powerpoint/2010/main" val="14095412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416674" y="954857"/>
            <a:ext cx="3438659" cy="4708981"/>
          </a:xfrm>
          <a:prstGeom prst="rect">
            <a:avLst/>
          </a:prstGeom>
        </p:spPr>
        <p:txBody>
          <a:bodyPr wrap="square">
            <a:spAutoFit/>
          </a:bodyPr>
          <a:lstStyle/>
          <a:p>
            <a:r>
              <a:rPr lang="pl-PL" sz="2000" dirty="0">
                <a:latin typeface="Comic Sans MS" panose="030F0702030302020204" pitchFamily="66" charset="0"/>
              </a:rPr>
              <a:t>Na przerwie </a:t>
            </a:r>
            <a:r>
              <a:rPr lang="pl-PL" sz="2000" dirty="0" smtClean="0">
                <a:latin typeface="Comic Sans MS" panose="030F0702030302020204" pitchFamily="66" charset="0"/>
              </a:rPr>
              <a:t>6 grudnia 2019 r. po 3 </a:t>
            </a:r>
            <a:r>
              <a:rPr lang="pl-PL" sz="2000" dirty="0">
                <a:latin typeface="Comic Sans MS" panose="030F0702030302020204" pitchFamily="66" charset="0"/>
              </a:rPr>
              <a:t>lekcji odbył </a:t>
            </a:r>
            <a:r>
              <a:rPr lang="pl-PL" sz="2000" dirty="0" smtClean="0">
                <a:latin typeface="Comic Sans MS" panose="030F0702030302020204" pitchFamily="66" charset="0"/>
              </a:rPr>
              <a:t>się </a:t>
            </a:r>
            <a:r>
              <a:rPr lang="pl-PL" sz="2000" dirty="0">
                <a:latin typeface="Comic Sans MS" panose="030F0702030302020204" pitchFamily="66" charset="0"/>
              </a:rPr>
              <a:t>konkurs „Sześć czapek św. Mikołaja“, który polegał na odnalezieniu na terenie szkoły ukrytych nakryć głowy Mikołaja, znalezieniu opiekuna </a:t>
            </a:r>
            <a:r>
              <a:rPr lang="pl-PL" sz="2000" dirty="0" smtClean="0">
                <a:latin typeface="Comic Sans MS" panose="030F0702030302020204" pitchFamily="66" charset="0"/>
              </a:rPr>
              <a:t>Samorządu Uczniowskiego </a:t>
            </a:r>
            <a:r>
              <a:rPr lang="pl-PL" sz="2000" dirty="0">
                <a:latin typeface="Comic Sans MS" panose="030F0702030302020204" pitchFamily="66" charset="0"/>
              </a:rPr>
              <a:t>i </a:t>
            </a:r>
            <a:r>
              <a:rPr lang="pl-PL" sz="2000" dirty="0" smtClean="0">
                <a:latin typeface="Comic Sans MS" panose="030F0702030302020204" pitchFamily="66" charset="0"/>
              </a:rPr>
              <a:t>udzielenie odpowiedzi </a:t>
            </a:r>
            <a:r>
              <a:rPr lang="pl-PL" sz="2000" dirty="0">
                <a:latin typeface="Comic Sans MS" panose="030F0702030302020204" pitchFamily="66" charset="0"/>
              </a:rPr>
              <a:t>na pytanie związane z mikołajkami. Uczniowie, którzy znaleźli czapki i potrafili odpowiedzieć na pytania, otrzymali słodkości.</a:t>
            </a:r>
          </a:p>
        </p:txBody>
      </p:sp>
      <p:pic>
        <p:nvPicPr>
          <p:cNvPr id="4" name="Obraz 3"/>
          <p:cNvPicPr>
            <a:picLocks noChangeAspect="1"/>
          </p:cNvPicPr>
          <p:nvPr/>
        </p:nvPicPr>
        <p:blipFill>
          <a:blip r:embed="rId2"/>
          <a:stretch>
            <a:fillRect/>
          </a:stretch>
        </p:blipFill>
        <p:spPr>
          <a:xfrm>
            <a:off x="5885645" y="785611"/>
            <a:ext cx="4391695" cy="5100034"/>
          </a:xfrm>
          <a:prstGeom prst="rect">
            <a:avLst/>
          </a:prstGeom>
        </p:spPr>
      </p:pic>
    </p:spTree>
    <p:extLst>
      <p:ext uri="{BB962C8B-B14F-4D97-AF65-F5344CB8AC3E}">
        <p14:creationId xmlns:p14="http://schemas.microsoft.com/office/powerpoint/2010/main" val="35086362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 name="Obraz 2"/>
          <p:cNvPicPr>
            <a:picLocks noChangeAspect="1"/>
          </p:cNvPicPr>
          <p:nvPr/>
        </p:nvPicPr>
        <p:blipFill>
          <a:blip r:embed="rId2"/>
          <a:stretch>
            <a:fillRect/>
          </a:stretch>
        </p:blipFill>
        <p:spPr>
          <a:xfrm>
            <a:off x="6223201" y="845241"/>
            <a:ext cx="5379076" cy="4034307"/>
          </a:xfrm>
          <a:prstGeom prst="rect">
            <a:avLst/>
          </a:prstGeom>
        </p:spPr>
      </p:pic>
      <p:pic>
        <p:nvPicPr>
          <p:cNvPr id="4" name="Obraz 3"/>
          <p:cNvPicPr>
            <a:picLocks noChangeAspect="1"/>
          </p:cNvPicPr>
          <p:nvPr/>
        </p:nvPicPr>
        <p:blipFill>
          <a:blip r:embed="rId3"/>
          <a:stretch>
            <a:fillRect/>
          </a:stretch>
        </p:blipFill>
        <p:spPr>
          <a:xfrm>
            <a:off x="1321717" y="203893"/>
            <a:ext cx="4430333" cy="3248025"/>
          </a:xfrm>
          <a:prstGeom prst="rect">
            <a:avLst/>
          </a:prstGeom>
        </p:spPr>
      </p:pic>
      <p:pic>
        <p:nvPicPr>
          <p:cNvPr id="6" name="Obraz 5"/>
          <p:cNvPicPr>
            <a:picLocks noChangeAspect="1"/>
          </p:cNvPicPr>
          <p:nvPr/>
        </p:nvPicPr>
        <p:blipFill>
          <a:blip r:embed="rId4"/>
          <a:stretch>
            <a:fillRect/>
          </a:stretch>
        </p:blipFill>
        <p:spPr>
          <a:xfrm>
            <a:off x="1090802" y="3961861"/>
            <a:ext cx="4892161" cy="2271513"/>
          </a:xfrm>
          <a:prstGeom prst="rect">
            <a:avLst/>
          </a:prstGeom>
        </p:spPr>
      </p:pic>
    </p:spTree>
    <p:extLst>
      <p:ext uri="{BB962C8B-B14F-4D97-AF65-F5344CB8AC3E}">
        <p14:creationId xmlns:p14="http://schemas.microsoft.com/office/powerpoint/2010/main" val="24293995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1" y="619126"/>
            <a:ext cx="6251062" cy="1235431"/>
          </a:xfrm>
        </p:spPr>
        <p:txBody>
          <a:bodyPr>
            <a:normAutofit/>
          </a:bodyPr>
          <a:lstStyle/>
          <a:p>
            <a:r>
              <a:rPr lang="pl-PL" sz="4000" b="1" dirty="0">
                <a:latin typeface="Comic Sans MS" panose="030F0702030302020204" pitchFamily="66" charset="0"/>
              </a:rPr>
              <a:t>Randka w ciemno</a:t>
            </a:r>
            <a:r>
              <a:rPr lang="pl-PL" dirty="0"/>
              <a:t/>
            </a:r>
            <a:br>
              <a:rPr lang="pl-PL" dirty="0"/>
            </a:br>
            <a:endParaRPr lang="pl-PL" dirty="0"/>
          </a:p>
        </p:txBody>
      </p:sp>
      <p:sp>
        <p:nvSpPr>
          <p:cNvPr id="3" name="Symbol zastępczy tekstu 2"/>
          <p:cNvSpPr>
            <a:spLocks noGrp="1"/>
          </p:cNvSpPr>
          <p:nvPr>
            <p:ph type="body" idx="1"/>
          </p:nvPr>
        </p:nvSpPr>
        <p:spPr>
          <a:xfrm>
            <a:off x="1370020" y="2249486"/>
            <a:ext cx="4167896" cy="175672"/>
          </a:xfrm>
        </p:spPr>
        <p:txBody>
          <a:bodyPr>
            <a:normAutofit fontScale="25000" lnSpcReduction="20000"/>
          </a:bodyPr>
          <a:lstStyle/>
          <a:p>
            <a:endParaRPr lang="pl-PL" dirty="0"/>
          </a:p>
        </p:txBody>
      </p:sp>
      <p:sp>
        <p:nvSpPr>
          <p:cNvPr id="4" name="Symbol zastępczy zawartości 3"/>
          <p:cNvSpPr>
            <a:spLocks noGrp="1"/>
          </p:cNvSpPr>
          <p:nvPr>
            <p:ph sz="half" idx="2"/>
          </p:nvPr>
        </p:nvSpPr>
        <p:spPr>
          <a:xfrm>
            <a:off x="1141410" y="1764406"/>
            <a:ext cx="3945745" cy="4026792"/>
          </a:xfrm>
        </p:spPr>
        <p:txBody>
          <a:bodyPr>
            <a:normAutofit fontScale="92500" lnSpcReduction="20000"/>
          </a:bodyPr>
          <a:lstStyle/>
          <a:p>
            <a:r>
              <a:rPr lang="pl-PL" dirty="0">
                <a:latin typeface="Comic Sans MS" panose="030F0702030302020204" pitchFamily="66" charset="0"/>
              </a:rPr>
              <a:t>Dnia 17 lutego 2020 roku miłym corocznym akcentem z okazji Walentynek jest</a:t>
            </a:r>
            <a:r>
              <a:rPr lang="pl-PL" b="1" dirty="0">
                <a:latin typeface="Comic Sans MS" panose="030F0702030302020204" pitchFamily="66" charset="0"/>
              </a:rPr>
              <a:t> zabawa "Randka w Ciemno" organizowana przez Samorząd Uczniowski.</a:t>
            </a:r>
            <a:r>
              <a:rPr lang="pl-PL" dirty="0">
                <a:latin typeface="Comic Sans MS" panose="030F0702030302020204" pitchFamily="66" charset="0"/>
              </a:rPr>
              <a:t> Pary wyłonione w zabawie oraz wszyscy uczestnicy otrzymały słodki poczęstunek.</a:t>
            </a:r>
            <a:endParaRPr lang="pl-PL" dirty="0"/>
          </a:p>
        </p:txBody>
      </p:sp>
      <p:sp>
        <p:nvSpPr>
          <p:cNvPr id="5" name="Symbol zastępczy tekstu 4"/>
          <p:cNvSpPr>
            <a:spLocks noGrp="1"/>
          </p:cNvSpPr>
          <p:nvPr>
            <p:ph type="body" sz="quarter" idx="3"/>
          </p:nvPr>
        </p:nvSpPr>
        <p:spPr>
          <a:xfrm>
            <a:off x="6400808" y="2249485"/>
            <a:ext cx="2820465" cy="823912"/>
          </a:xfrm>
        </p:spPr>
        <p:txBody>
          <a:bodyPr/>
          <a:lstStyle/>
          <a:p>
            <a:endParaRPr lang="pl-PL" dirty="0"/>
          </a:p>
        </p:txBody>
      </p:sp>
      <p:pic>
        <p:nvPicPr>
          <p:cNvPr id="11" name="Symbol zastępczy zawartości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315765" y="2337322"/>
            <a:ext cx="5824461" cy="3400025"/>
          </a:xfrm>
        </p:spPr>
      </p:pic>
    </p:spTree>
    <p:extLst>
      <p:ext uri="{BB962C8B-B14F-4D97-AF65-F5344CB8AC3E}">
        <p14:creationId xmlns:p14="http://schemas.microsoft.com/office/powerpoint/2010/main" val="41047118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03" y="1713221"/>
            <a:ext cx="9905998" cy="1995894"/>
          </a:xfrm>
        </p:spPr>
        <p:txBody>
          <a:bodyPr>
            <a:normAutofit/>
          </a:bodyPr>
          <a:lstStyle/>
          <a:p>
            <a:pPr algn="ctr"/>
            <a:r>
              <a:rPr lang="pl-PL" sz="6000" dirty="0" smtClean="0">
                <a:latin typeface="Comic Sans MS" panose="030F0702030302020204" pitchFamily="66" charset="0"/>
              </a:rPr>
              <a:t>DZIĘKUJĘ ZA UWAGĘ</a:t>
            </a:r>
            <a:br>
              <a:rPr lang="pl-PL" sz="6000" dirty="0" smtClean="0">
                <a:latin typeface="Comic Sans MS" panose="030F0702030302020204" pitchFamily="66" charset="0"/>
              </a:rPr>
            </a:br>
            <a:endParaRPr lang="pl-PL" sz="6000" dirty="0">
              <a:latin typeface="Comic Sans MS" panose="030F0702030302020204" pitchFamily="66" charset="0"/>
            </a:endParaRPr>
          </a:p>
        </p:txBody>
      </p:sp>
      <p:pic>
        <p:nvPicPr>
          <p:cNvPr id="4" name="Obraz 3"/>
          <p:cNvPicPr>
            <a:picLocks noChangeAspect="1"/>
          </p:cNvPicPr>
          <p:nvPr/>
        </p:nvPicPr>
        <p:blipFill>
          <a:blip r:embed="rId2"/>
          <a:stretch>
            <a:fillRect/>
          </a:stretch>
        </p:blipFill>
        <p:spPr>
          <a:xfrm>
            <a:off x="2081782" y="3709115"/>
            <a:ext cx="7793440" cy="2518222"/>
          </a:xfrm>
          <a:prstGeom prst="rect">
            <a:avLst/>
          </a:prstGeom>
        </p:spPr>
      </p:pic>
    </p:spTree>
    <p:extLst>
      <p:ext uri="{BB962C8B-B14F-4D97-AF65-F5344CB8AC3E}">
        <p14:creationId xmlns:p14="http://schemas.microsoft.com/office/powerpoint/2010/main" val="35682208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82272" y="730111"/>
            <a:ext cx="4131456" cy="1478570"/>
          </a:xfrm>
        </p:spPr>
        <p:txBody>
          <a:bodyPr>
            <a:normAutofit/>
          </a:bodyPr>
          <a:lstStyle/>
          <a:p>
            <a:r>
              <a:rPr lang="pl-PL" sz="8000" dirty="0" smtClean="0">
                <a:latin typeface="Batang" panose="02030600000101010101" pitchFamily="18" charset="-127"/>
                <a:ea typeface="Batang" panose="02030600000101010101" pitchFamily="18" charset="-127"/>
              </a:rPr>
              <a:t>akcje</a:t>
            </a:r>
            <a:endParaRPr lang="pl-PL" sz="8000" dirty="0">
              <a:latin typeface="Batang" panose="02030600000101010101" pitchFamily="18" charset="-127"/>
              <a:ea typeface="Batang" panose="02030600000101010101" pitchFamily="18" charset="-127"/>
            </a:endParaRPr>
          </a:p>
        </p:txBody>
      </p:sp>
      <p:sp>
        <p:nvSpPr>
          <p:cNvPr id="3" name="Symbol zastępczy zawartości 2"/>
          <p:cNvSpPr>
            <a:spLocks noGrp="1"/>
          </p:cNvSpPr>
          <p:nvPr>
            <p:ph sz="half" idx="1"/>
          </p:nvPr>
        </p:nvSpPr>
        <p:spPr/>
        <p:txBody>
          <a:bodyPr/>
          <a:lstStyle/>
          <a:p>
            <a:pPr marL="0" indent="0">
              <a:buNone/>
            </a:pPr>
            <a:endParaRPr lang="pl-PL" b="1" dirty="0" smtClean="0">
              <a:latin typeface="Comic Sans MS" panose="030F0702030302020204" pitchFamily="66" charset="0"/>
            </a:endParaRPr>
          </a:p>
          <a:p>
            <a:endParaRPr lang="pl-PL" dirty="0"/>
          </a:p>
        </p:txBody>
      </p:sp>
      <p:pic>
        <p:nvPicPr>
          <p:cNvPr id="9" name="Obraz 8"/>
          <p:cNvPicPr>
            <a:picLocks noChangeAspect="1"/>
          </p:cNvPicPr>
          <p:nvPr/>
        </p:nvPicPr>
        <p:blipFill>
          <a:blip r:embed="rId2"/>
          <a:stretch>
            <a:fillRect/>
          </a:stretch>
        </p:blipFill>
        <p:spPr>
          <a:xfrm>
            <a:off x="5226763" y="937991"/>
            <a:ext cx="6279480" cy="4175124"/>
          </a:xfrm>
          <a:prstGeom prst="rect">
            <a:avLst/>
          </a:prstGeom>
        </p:spPr>
      </p:pic>
      <p:sp>
        <p:nvSpPr>
          <p:cNvPr id="11" name="Symbol zastępczy zawartości 10"/>
          <p:cNvSpPr>
            <a:spLocks noGrp="1"/>
          </p:cNvSpPr>
          <p:nvPr>
            <p:ph sz="half" idx="2"/>
          </p:nvPr>
        </p:nvSpPr>
        <p:spPr/>
        <p:txBody>
          <a:bodyPr/>
          <a:lstStyle/>
          <a:p>
            <a:endParaRPr lang="pl-PL"/>
          </a:p>
        </p:txBody>
      </p:sp>
      <p:sp>
        <p:nvSpPr>
          <p:cNvPr id="12" name="Prostokąt 11"/>
          <p:cNvSpPr/>
          <p:nvPr/>
        </p:nvSpPr>
        <p:spPr>
          <a:xfrm>
            <a:off x="691166" y="1989672"/>
            <a:ext cx="4383196" cy="4093428"/>
          </a:xfrm>
          <a:prstGeom prst="rect">
            <a:avLst/>
          </a:prstGeom>
        </p:spPr>
        <p:txBody>
          <a:bodyPr wrap="square">
            <a:spAutoFit/>
          </a:bodyPr>
          <a:lstStyle/>
          <a:p>
            <a:r>
              <a:rPr lang="pl-PL" sz="2000" dirty="0"/>
              <a:t>Rada Dzieci i Młodzieży Rzeczypospolitej Polskiej przy Ministrze Edukacji Narodowej RP wystąpiła z inicjatywą organizacji akcji pn. „Przerwany marsz…”, polegającej na symbolicznym dokończeniu 2 września 2019 roku, przerwanego przez wybuch II wojny światowej, marszu do szkoły ówczesnej młodzieży. Planowana na pierwszy dzień szkoły akcja będzie okazją do tego, aby młodsze i starsze pokolenia mogły wspólnie przywitać nowy rok szkolny.</a:t>
            </a:r>
          </a:p>
        </p:txBody>
      </p:sp>
    </p:spTree>
    <p:extLst>
      <p:ext uri="{BB962C8B-B14F-4D97-AF65-F5344CB8AC3E}">
        <p14:creationId xmlns:p14="http://schemas.microsoft.com/office/powerpoint/2010/main" val="28982036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Baskerville Old Face" panose="02020602080505020303" pitchFamily="18" charset="0"/>
              </a:rPr>
              <a:t>„Nie śmiecimy – sprzątamy - zmieniamy”</a:t>
            </a:r>
            <a:endParaRPr lang="pl-PL" dirty="0">
              <a:latin typeface="Baskerville Old Face" panose="02020602080505020303" pitchFamily="18" charset="0"/>
            </a:endParaRPr>
          </a:p>
        </p:txBody>
      </p:sp>
      <p:pic>
        <p:nvPicPr>
          <p:cNvPr id="13" name="Obraz 12"/>
          <p:cNvPicPr>
            <a:picLocks noChangeAspect="1"/>
          </p:cNvPicPr>
          <p:nvPr/>
        </p:nvPicPr>
        <p:blipFill>
          <a:blip r:embed="rId2"/>
          <a:stretch>
            <a:fillRect/>
          </a:stretch>
        </p:blipFill>
        <p:spPr>
          <a:xfrm>
            <a:off x="808710" y="1854914"/>
            <a:ext cx="4219412" cy="4236792"/>
          </a:xfrm>
          <a:prstGeom prst="rect">
            <a:avLst/>
          </a:prstGeom>
        </p:spPr>
      </p:pic>
      <p:sp>
        <p:nvSpPr>
          <p:cNvPr id="3" name="Symbol zastępczy tekstu 2"/>
          <p:cNvSpPr>
            <a:spLocks noGrp="1"/>
          </p:cNvSpPr>
          <p:nvPr>
            <p:ph type="body" idx="1"/>
          </p:nvPr>
        </p:nvSpPr>
        <p:spPr/>
        <p:txBody>
          <a:bodyPr/>
          <a:lstStyle/>
          <a:p>
            <a:endParaRPr lang="pl-PL" dirty="0"/>
          </a:p>
        </p:txBody>
      </p:sp>
      <p:sp>
        <p:nvSpPr>
          <p:cNvPr id="5" name="Symbol zastępczy tekstu 4"/>
          <p:cNvSpPr>
            <a:spLocks noGrp="1"/>
          </p:cNvSpPr>
          <p:nvPr>
            <p:ph type="body" sz="quarter" idx="3"/>
          </p:nvPr>
        </p:nvSpPr>
        <p:spPr/>
        <p:txBody>
          <a:bodyPr/>
          <a:lstStyle/>
          <a:p>
            <a:endParaRPr lang="pl-PL"/>
          </a:p>
        </p:txBody>
      </p:sp>
      <p:pic>
        <p:nvPicPr>
          <p:cNvPr id="12" name="Symbol zastępczy zawartości 11"/>
          <p:cNvPicPr>
            <a:picLocks noGrp="1" noChangeAspect="1"/>
          </p:cNvPicPr>
          <p:nvPr>
            <p:ph sz="half" idx="2"/>
          </p:nvPr>
        </p:nvPicPr>
        <p:blipFill>
          <a:blip r:embed="rId3"/>
          <a:stretch>
            <a:fillRect/>
          </a:stretch>
        </p:blipFill>
        <p:spPr>
          <a:xfrm>
            <a:off x="5589432" y="2097087"/>
            <a:ext cx="5790680" cy="4496895"/>
          </a:xfrm>
          <a:prstGeom prst="rect">
            <a:avLst/>
          </a:prstGeom>
        </p:spPr>
      </p:pic>
      <p:sp>
        <p:nvSpPr>
          <p:cNvPr id="11" name="Symbol zastępczy zawartości 10"/>
          <p:cNvSpPr>
            <a:spLocks noGrp="1"/>
          </p:cNvSpPr>
          <p:nvPr>
            <p:ph sz="quarter" idx="4"/>
          </p:nvPr>
        </p:nvSpPr>
        <p:spPr/>
        <p:txBody>
          <a:bodyPr/>
          <a:lstStyle/>
          <a:p>
            <a:endParaRPr lang="pl-PL" dirty="0"/>
          </a:p>
        </p:txBody>
      </p:sp>
    </p:spTree>
    <p:extLst>
      <p:ext uri="{BB962C8B-B14F-4D97-AF65-F5344CB8AC3E}">
        <p14:creationId xmlns:p14="http://schemas.microsoft.com/office/powerpoint/2010/main" val="2915577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1" y="4304664"/>
            <a:ext cx="5916212" cy="1400677"/>
          </a:xfrm>
        </p:spPr>
        <p:txBody>
          <a:bodyPr>
            <a:noAutofit/>
          </a:bodyPr>
          <a:lstStyle/>
          <a:p>
            <a:pPr marR="179705"/>
            <a:r>
              <a:rPr lang="pl-PL" sz="2400" dirty="0">
                <a:latin typeface="Comic Sans MS" panose="030F0702030302020204" pitchFamily="66" charset="0"/>
              </a:rPr>
              <a:t>Naszą misją jest propagowanie idei noszenia ze sobą pudełka ze zdrowym drugim śniadaniem. Namawiając do regularnych, zbilansowanych posiłków, nie zapominamy o tych, którzy pozwolić sobie na </a:t>
            </a:r>
            <a:r>
              <a:rPr lang="pl-PL" sz="2400" dirty="0" smtClean="0">
                <a:latin typeface="Comic Sans MS" panose="030F0702030302020204" pitchFamily="66" charset="0"/>
              </a:rPr>
              <a:t>nie, </a:t>
            </a:r>
            <a:r>
              <a:rPr lang="pl-PL" sz="2400" dirty="0">
                <a:latin typeface="Comic Sans MS" panose="030F0702030302020204" pitchFamily="66" charset="0"/>
              </a:rPr>
              <a:t>nie mogą. Poprzez kampanię wspieramy program dożywiania dzieci Pajacyk, który stał się partnerem naszej akcji.</a:t>
            </a:r>
            <a:br>
              <a:rPr lang="pl-PL" sz="2400" dirty="0">
                <a:latin typeface="Comic Sans MS" panose="030F0702030302020204" pitchFamily="66" charset="0"/>
              </a:rPr>
            </a:br>
            <a:endParaRPr lang="pl-PL" sz="2400" dirty="0">
              <a:latin typeface="Comic Sans MS" panose="030F0702030302020204" pitchFamily="66" charset="0"/>
            </a:endParaRPr>
          </a:p>
        </p:txBody>
      </p:sp>
      <p:sp>
        <p:nvSpPr>
          <p:cNvPr id="4" name="Symbol zastępczy tekstu 3"/>
          <p:cNvSpPr>
            <a:spLocks noGrp="1"/>
          </p:cNvSpPr>
          <p:nvPr>
            <p:ph type="body" sz="half" idx="2"/>
          </p:nvPr>
        </p:nvSpPr>
        <p:spPr>
          <a:xfrm flipV="1">
            <a:off x="1141364" y="5806491"/>
            <a:ext cx="3804123" cy="45719"/>
          </a:xfrm>
        </p:spPr>
        <p:txBody>
          <a:bodyPr>
            <a:normAutofit fontScale="25000" lnSpcReduction="20000"/>
          </a:bodyPr>
          <a:lstStyle/>
          <a:p>
            <a:endParaRPr lang="pl-PL" dirty="0"/>
          </a:p>
        </p:txBody>
      </p:sp>
      <p:pic>
        <p:nvPicPr>
          <p:cNvPr id="8" name="Obraz 7"/>
          <p:cNvPicPr>
            <a:picLocks noChangeAspect="1"/>
          </p:cNvPicPr>
          <p:nvPr/>
        </p:nvPicPr>
        <p:blipFill>
          <a:blip r:embed="rId2"/>
          <a:stretch>
            <a:fillRect/>
          </a:stretch>
        </p:blipFill>
        <p:spPr>
          <a:xfrm>
            <a:off x="7163124" y="3404984"/>
            <a:ext cx="4151892" cy="3257550"/>
          </a:xfrm>
          <a:prstGeom prst="rect">
            <a:avLst/>
          </a:prstGeom>
        </p:spPr>
      </p:pic>
      <p:sp>
        <p:nvSpPr>
          <p:cNvPr id="11" name="Symbol zastępczy obrazu 10"/>
          <p:cNvSpPr>
            <a:spLocks noGrp="1"/>
          </p:cNvSpPr>
          <p:nvPr>
            <p:ph type="pic" idx="1"/>
          </p:nvPr>
        </p:nvSpPr>
        <p:spPr>
          <a:xfrm>
            <a:off x="1098129" y="638231"/>
            <a:ext cx="5817826" cy="5337565"/>
          </a:xfrm>
        </p:spPr>
      </p:sp>
      <p:pic>
        <p:nvPicPr>
          <p:cNvPr id="12" name="Obraz 11"/>
          <p:cNvPicPr>
            <a:picLocks noChangeAspect="1"/>
          </p:cNvPicPr>
          <p:nvPr/>
        </p:nvPicPr>
        <p:blipFill>
          <a:blip r:embed="rId3"/>
          <a:stretch>
            <a:fillRect/>
          </a:stretch>
        </p:blipFill>
        <p:spPr>
          <a:xfrm>
            <a:off x="7379596" y="803876"/>
            <a:ext cx="3258354" cy="2029478"/>
          </a:xfrm>
          <a:prstGeom prst="rect">
            <a:avLst/>
          </a:prstGeom>
        </p:spPr>
      </p:pic>
    </p:spTree>
    <p:extLst>
      <p:ext uri="{BB962C8B-B14F-4D97-AF65-F5344CB8AC3E}">
        <p14:creationId xmlns:p14="http://schemas.microsoft.com/office/powerpoint/2010/main" val="6346074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318267" y="169806"/>
            <a:ext cx="5314353" cy="2946882"/>
          </a:xfrm>
          <a:prstGeom prst="rect">
            <a:avLst/>
          </a:prstGeom>
        </p:spPr>
      </p:pic>
      <p:pic>
        <p:nvPicPr>
          <p:cNvPr id="3" name="Obraz 2"/>
          <p:cNvPicPr>
            <a:picLocks noChangeAspect="1"/>
          </p:cNvPicPr>
          <p:nvPr/>
        </p:nvPicPr>
        <p:blipFill>
          <a:blip r:embed="rId3"/>
          <a:stretch>
            <a:fillRect/>
          </a:stretch>
        </p:blipFill>
        <p:spPr>
          <a:xfrm>
            <a:off x="5022761" y="3270160"/>
            <a:ext cx="6362164" cy="3473942"/>
          </a:xfrm>
          <a:prstGeom prst="rect">
            <a:avLst/>
          </a:prstGeom>
        </p:spPr>
      </p:pic>
      <p:pic>
        <p:nvPicPr>
          <p:cNvPr id="4" name="Obraz 3"/>
          <p:cNvPicPr>
            <a:picLocks noChangeAspect="1"/>
          </p:cNvPicPr>
          <p:nvPr/>
        </p:nvPicPr>
        <p:blipFill>
          <a:blip r:embed="rId4"/>
          <a:stretch>
            <a:fillRect/>
          </a:stretch>
        </p:blipFill>
        <p:spPr>
          <a:xfrm>
            <a:off x="7454051" y="476434"/>
            <a:ext cx="3105150" cy="2333625"/>
          </a:xfrm>
          <a:prstGeom prst="rect">
            <a:avLst/>
          </a:prstGeom>
        </p:spPr>
      </p:pic>
      <p:pic>
        <p:nvPicPr>
          <p:cNvPr id="5" name="Obraz 4"/>
          <p:cNvPicPr>
            <a:picLocks noChangeAspect="1"/>
          </p:cNvPicPr>
          <p:nvPr/>
        </p:nvPicPr>
        <p:blipFill>
          <a:blip r:embed="rId5"/>
          <a:stretch>
            <a:fillRect/>
          </a:stretch>
        </p:blipFill>
        <p:spPr>
          <a:xfrm>
            <a:off x="875763" y="3360312"/>
            <a:ext cx="3642904" cy="2770032"/>
          </a:xfrm>
          <a:prstGeom prst="rect">
            <a:avLst/>
          </a:prstGeom>
        </p:spPr>
      </p:pic>
    </p:spTree>
    <p:extLst>
      <p:ext uri="{BB962C8B-B14F-4D97-AF65-F5344CB8AC3E}">
        <p14:creationId xmlns:p14="http://schemas.microsoft.com/office/powerpoint/2010/main" val="41036585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spcAft>
                <a:spcPts val="800"/>
              </a:spcAft>
            </a:pPr>
            <a:r>
              <a:rPr lang="pl-PL" b="1" dirty="0" smtClean="0">
                <a:latin typeface="Comic Sans MS" panose="030F0702030302020204" pitchFamily="66" charset="0"/>
              </a:rPr>
              <a:t>Zakręć się na pomaganie </a:t>
            </a:r>
            <a:r>
              <a:rPr lang="pl-PL" dirty="0" smtClean="0"/>
              <a:t>- </a:t>
            </a:r>
            <a:r>
              <a:rPr lang="pl-PL" b="1" dirty="0">
                <a:latin typeface="Comic Sans MS" panose="030F0702030302020204" pitchFamily="66" charset="0"/>
              </a:rPr>
              <a:t>ZBIÓRKA</a:t>
            </a:r>
            <a:r>
              <a:rPr lang="pl-PL" dirty="0"/>
              <a:t/>
            </a:r>
            <a:br>
              <a:rPr lang="pl-PL" dirty="0"/>
            </a:br>
            <a:r>
              <a:rPr lang="pl-PL" b="1" dirty="0">
                <a:latin typeface="Comic Sans MS" panose="030F0702030302020204" pitchFamily="66" charset="0"/>
              </a:rPr>
              <a:t>DLA SOSNOWIECKIEGO HOSPICJUM</a:t>
            </a:r>
            <a:r>
              <a:rPr lang="pl-PL" dirty="0"/>
              <a:t/>
            </a:r>
            <a:br>
              <a:rPr lang="pl-PL" dirty="0"/>
            </a:br>
            <a:endParaRPr lang="pl-PL" dirty="0"/>
          </a:p>
        </p:txBody>
      </p:sp>
      <p:pic>
        <p:nvPicPr>
          <p:cNvPr id="4" name="Symbol zastępczy zawartości 3"/>
          <p:cNvPicPr>
            <a:picLocks noGrp="1" noChangeAspect="1"/>
          </p:cNvPicPr>
          <p:nvPr>
            <p:ph idx="1"/>
          </p:nvPr>
        </p:nvPicPr>
        <p:blipFill>
          <a:blip r:embed="rId2"/>
          <a:stretch>
            <a:fillRect/>
          </a:stretch>
        </p:blipFill>
        <p:spPr>
          <a:xfrm>
            <a:off x="1028284" y="2097088"/>
            <a:ext cx="4182218" cy="2743438"/>
          </a:xfrm>
          <a:prstGeom prst="rect">
            <a:avLst/>
          </a:prstGeom>
        </p:spPr>
      </p:pic>
      <p:sp>
        <p:nvSpPr>
          <p:cNvPr id="6" name="Prostokąt 5"/>
          <p:cNvSpPr/>
          <p:nvPr/>
        </p:nvSpPr>
        <p:spPr>
          <a:xfrm>
            <a:off x="5519594" y="1749973"/>
            <a:ext cx="5640946" cy="4893647"/>
          </a:xfrm>
          <a:prstGeom prst="rect">
            <a:avLst/>
          </a:prstGeom>
        </p:spPr>
        <p:txBody>
          <a:bodyPr wrap="square">
            <a:spAutoFit/>
          </a:bodyPr>
          <a:lstStyle/>
          <a:p>
            <a:r>
              <a:rPr lang="pl-PL" sz="2400" dirty="0"/>
              <a:t>Zbieranie nakrętek to wciąż jedna z najpopularniejszych akcji charytatywno-ekologicznych polegająca na łączeniu przyjemnego z pożytecznym. Zebrany towar sprzedawany jest firmie recyklingowej, która zakupione zakrętki przerabia na surowiec wtórny (plastikowy granulat). Producent może przetworzyć wówczas zebrane odpady na nowe zakrętki, opakowania, rury PCV czy obudowy komputerów. Uzyskane w ten sposób pieniądze przekazane zostają na leczenie, rehabilitację lub sprzęt specjalistyczny dla </a:t>
            </a:r>
            <a:r>
              <a:rPr lang="pl-PL" sz="2400" dirty="0" smtClean="0"/>
              <a:t>potrzebujących.</a:t>
            </a:r>
            <a:endParaRPr lang="pl-PL" sz="2400" dirty="0"/>
          </a:p>
        </p:txBody>
      </p:sp>
    </p:spTree>
    <p:extLst>
      <p:ext uri="{BB962C8B-B14F-4D97-AF65-F5344CB8AC3E}">
        <p14:creationId xmlns:p14="http://schemas.microsoft.com/office/powerpoint/2010/main" val="5380247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5318975" y="167426"/>
            <a:ext cx="5785296" cy="3090929"/>
          </a:xfrm>
          <a:prstGeom prst="rect">
            <a:avLst/>
          </a:prstGeom>
        </p:spPr>
      </p:pic>
      <p:pic>
        <p:nvPicPr>
          <p:cNvPr id="4" name="Obraz 3"/>
          <p:cNvPicPr>
            <a:picLocks noChangeAspect="1"/>
          </p:cNvPicPr>
          <p:nvPr/>
        </p:nvPicPr>
        <p:blipFill>
          <a:blip r:embed="rId3"/>
          <a:stretch>
            <a:fillRect/>
          </a:stretch>
        </p:blipFill>
        <p:spPr>
          <a:xfrm>
            <a:off x="2288798" y="3503905"/>
            <a:ext cx="6198379" cy="3121423"/>
          </a:xfrm>
          <a:prstGeom prst="rect">
            <a:avLst/>
          </a:prstGeom>
        </p:spPr>
      </p:pic>
      <p:pic>
        <p:nvPicPr>
          <p:cNvPr id="5" name="Obraz 4"/>
          <p:cNvPicPr>
            <a:picLocks noChangeAspect="1"/>
          </p:cNvPicPr>
          <p:nvPr/>
        </p:nvPicPr>
        <p:blipFill>
          <a:blip r:embed="rId4"/>
          <a:stretch>
            <a:fillRect/>
          </a:stretch>
        </p:blipFill>
        <p:spPr>
          <a:xfrm>
            <a:off x="1120462" y="957759"/>
            <a:ext cx="3433889" cy="2068775"/>
          </a:xfrm>
          <a:prstGeom prst="rect">
            <a:avLst/>
          </a:prstGeom>
        </p:spPr>
      </p:pic>
    </p:spTree>
    <p:extLst>
      <p:ext uri="{BB962C8B-B14F-4D97-AF65-F5344CB8AC3E}">
        <p14:creationId xmlns:p14="http://schemas.microsoft.com/office/powerpoint/2010/main" val="41123344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800" b="1" dirty="0" smtClean="0">
                <a:latin typeface="Comic Sans MS" panose="030F0702030302020204" pitchFamily="66" charset="0"/>
              </a:rPr>
              <a:t/>
            </a:r>
            <a:br>
              <a:rPr lang="pl-PL" sz="4800" b="1" dirty="0" smtClean="0">
                <a:latin typeface="Comic Sans MS" panose="030F0702030302020204" pitchFamily="66" charset="0"/>
              </a:rPr>
            </a:br>
            <a:r>
              <a:rPr lang="pl-PL" sz="4800" b="1" dirty="0">
                <a:latin typeface="Comic Sans MS" panose="030F0702030302020204" pitchFamily="66" charset="0"/>
              </a:rPr>
              <a:t/>
            </a:r>
            <a:br>
              <a:rPr lang="pl-PL" sz="4800" b="1" dirty="0">
                <a:latin typeface="Comic Sans MS" panose="030F0702030302020204" pitchFamily="66" charset="0"/>
              </a:rPr>
            </a:br>
            <a:r>
              <a:rPr lang="pl-PL" sz="4800" b="1" dirty="0" smtClean="0">
                <a:latin typeface="Comic Sans MS" panose="030F0702030302020204" pitchFamily="66" charset="0"/>
              </a:rPr>
              <a:t/>
            </a:r>
            <a:br>
              <a:rPr lang="pl-PL" sz="4800" b="1" dirty="0" smtClean="0">
                <a:latin typeface="Comic Sans MS" panose="030F0702030302020204" pitchFamily="66" charset="0"/>
              </a:rPr>
            </a:br>
            <a:r>
              <a:rPr lang="pl-PL" sz="4800" b="1" dirty="0" smtClean="0">
                <a:latin typeface="Comic Sans MS" panose="030F0702030302020204" pitchFamily="66" charset="0"/>
              </a:rPr>
              <a:t/>
            </a:r>
            <a:br>
              <a:rPr lang="pl-PL" sz="4800" b="1" dirty="0" smtClean="0">
                <a:latin typeface="Comic Sans MS" panose="030F0702030302020204" pitchFamily="66" charset="0"/>
              </a:rPr>
            </a:br>
            <a:r>
              <a:rPr lang="pl-PL" sz="4800" b="1" dirty="0">
                <a:latin typeface="Comic Sans MS" panose="030F0702030302020204" pitchFamily="66" charset="0"/>
              </a:rPr>
              <a:t/>
            </a:r>
            <a:br>
              <a:rPr lang="pl-PL" sz="4800" b="1" dirty="0">
                <a:latin typeface="Comic Sans MS" panose="030F0702030302020204" pitchFamily="66" charset="0"/>
              </a:rPr>
            </a:br>
            <a:r>
              <a:rPr lang="pl-PL" sz="4800" b="1" dirty="0" smtClean="0">
                <a:latin typeface="Comic Sans MS" panose="030F0702030302020204" pitchFamily="66" charset="0"/>
              </a:rPr>
              <a:t/>
            </a:r>
            <a:br>
              <a:rPr lang="pl-PL" sz="4800" b="1" dirty="0" smtClean="0">
                <a:latin typeface="Comic Sans MS" panose="030F0702030302020204" pitchFamily="66" charset="0"/>
              </a:rPr>
            </a:br>
            <a:r>
              <a:rPr lang="pl-PL" sz="4800" b="1" dirty="0">
                <a:latin typeface="Comic Sans MS" panose="030F0702030302020204" pitchFamily="66" charset="0"/>
              </a:rPr>
              <a:t/>
            </a:r>
            <a:br>
              <a:rPr lang="pl-PL" sz="4800" b="1" dirty="0">
                <a:latin typeface="Comic Sans MS" panose="030F0702030302020204" pitchFamily="66" charset="0"/>
              </a:rPr>
            </a:br>
            <a:r>
              <a:rPr lang="pl-PL" sz="4800" b="1" dirty="0" smtClean="0">
                <a:latin typeface="Comic Sans MS" panose="030F0702030302020204" pitchFamily="66" charset="0"/>
              </a:rPr>
              <a:t>1,2,3 </a:t>
            </a:r>
            <a:r>
              <a:rPr lang="pl-PL" sz="4800" b="1" dirty="0">
                <a:latin typeface="Comic Sans MS" panose="030F0702030302020204" pitchFamily="66" charset="0"/>
              </a:rPr>
              <a:t>maja – daty, o </a:t>
            </a:r>
            <a:r>
              <a:rPr lang="pl-PL" sz="4800" b="1" dirty="0" smtClean="0">
                <a:latin typeface="Comic Sans MS" panose="030F0702030302020204" pitchFamily="66" charset="0"/>
              </a:rPr>
              <a:t>których </a:t>
            </a:r>
            <a:r>
              <a:rPr lang="pl-PL" sz="4800" b="1" dirty="0">
                <a:latin typeface="Comic Sans MS" panose="030F0702030302020204" pitchFamily="66" charset="0"/>
              </a:rPr>
              <a:t>należy </a:t>
            </a:r>
            <a:r>
              <a:rPr lang="pl-PL" sz="4800" b="1" dirty="0" smtClean="0">
                <a:latin typeface="Comic Sans MS" panose="030F0702030302020204" pitchFamily="66" charset="0"/>
              </a:rPr>
              <a:t>pamiętać</a:t>
            </a:r>
            <a:r>
              <a:rPr lang="pl-PL" sz="4800" b="1" dirty="0"/>
              <a:t/>
            </a:r>
            <a:br>
              <a:rPr lang="pl-PL" sz="4800" b="1" dirty="0"/>
            </a:br>
            <a:r>
              <a:rPr lang="pl-PL" sz="2000" b="1" dirty="0">
                <a:solidFill>
                  <a:srgbClr val="C0392B"/>
                </a:solidFill>
                <a:latin typeface="Comic Sans MS" panose="030F0702030302020204" pitchFamily="66" charset="0"/>
              </a:rPr>
              <a:t>1 maja</a:t>
            </a:r>
            <a:r>
              <a:rPr lang="pl-PL" sz="2000" b="1" dirty="0">
                <a:solidFill>
                  <a:srgbClr val="000000"/>
                </a:solidFill>
                <a:latin typeface="Comic Sans MS" panose="030F0702030302020204" pitchFamily="66" charset="0"/>
              </a:rPr>
              <a:t> </a:t>
            </a:r>
            <a:r>
              <a:rPr lang="pl-PL" sz="2000" b="1" dirty="0">
                <a:latin typeface="Comic Sans MS" panose="030F0702030302020204" pitchFamily="66" charset="0"/>
              </a:rPr>
              <a:t>– od 1890 roku Międzynarodowe Święto Pracy . Święto to upamiętnia strajk robotników w Chicago 1 maja 1886 roku. W Polsce zostało ogłoszone w 1899 roku.</a:t>
            </a:r>
            <a:r>
              <a:rPr lang="pl-PL" sz="2000" b="1" dirty="0"/>
              <a:t/>
            </a:r>
            <a:br>
              <a:rPr lang="pl-PL" sz="2000" b="1" dirty="0"/>
            </a:br>
            <a:r>
              <a:rPr lang="pl-PL" sz="2000" b="1" dirty="0">
                <a:solidFill>
                  <a:srgbClr val="C0392B"/>
                </a:solidFill>
                <a:latin typeface="Comic Sans MS" panose="030F0702030302020204" pitchFamily="66" charset="0"/>
              </a:rPr>
              <a:t>2 maja</a:t>
            </a:r>
            <a:r>
              <a:rPr lang="pl-PL" sz="2000" b="1" dirty="0">
                <a:solidFill>
                  <a:srgbClr val="000000"/>
                </a:solidFill>
                <a:latin typeface="Comic Sans MS" panose="030F0702030302020204" pitchFamily="66" charset="0"/>
              </a:rPr>
              <a:t> </a:t>
            </a:r>
            <a:r>
              <a:rPr lang="pl-PL" sz="2000" b="1" dirty="0">
                <a:latin typeface="Comic Sans MS" panose="030F0702030302020204" pitchFamily="66" charset="0"/>
              </a:rPr>
              <a:t>–</a:t>
            </a:r>
            <a:r>
              <a:rPr lang="pl-PL" sz="2000" b="1" dirty="0">
                <a:solidFill>
                  <a:srgbClr val="000000"/>
                </a:solidFill>
                <a:latin typeface="Comic Sans MS" panose="030F0702030302020204" pitchFamily="66" charset="0"/>
              </a:rPr>
              <a:t>  </a:t>
            </a:r>
            <a:r>
              <a:rPr lang="pl-PL" sz="2000" b="1" dirty="0">
                <a:latin typeface="Comic Sans MS" panose="030F0702030302020204" pitchFamily="66" charset="0"/>
              </a:rPr>
              <a:t>od 2004 roku Dzień Flagi Rzeczypospolitej . 1 sierpnia 1919 roku Sejm uchwalił ustawę o godłach i barwach „Za barwy Rzeczypospolitej Polskiej uznaje się kolory biały i czerwony w podłużnych pasach równoległych, z których górny-biały, dolny zaś-czerwony.” Stosunek długości do szerokości chorągwi dla flagi państwowej wynosił 5:8.</a:t>
            </a:r>
            <a:r>
              <a:rPr lang="pl-PL" sz="2000" b="1" dirty="0"/>
              <a:t/>
            </a:r>
            <a:br>
              <a:rPr lang="pl-PL" sz="2000" b="1" dirty="0"/>
            </a:br>
            <a:r>
              <a:rPr lang="pl-PL" sz="2000" b="1" dirty="0">
                <a:solidFill>
                  <a:srgbClr val="C0392B"/>
                </a:solidFill>
                <a:latin typeface="Comic Sans MS" panose="030F0702030302020204" pitchFamily="66" charset="0"/>
              </a:rPr>
              <a:t>3 Maja</a:t>
            </a:r>
            <a:r>
              <a:rPr lang="pl-PL" sz="2000" b="1" dirty="0">
                <a:solidFill>
                  <a:srgbClr val="000000"/>
                </a:solidFill>
                <a:latin typeface="Comic Sans MS" panose="030F0702030302020204" pitchFamily="66" charset="0"/>
              </a:rPr>
              <a:t> </a:t>
            </a:r>
            <a:r>
              <a:rPr lang="pl-PL" sz="2000" b="1" dirty="0">
                <a:latin typeface="Comic Sans MS" panose="030F0702030302020204" pitchFamily="66" charset="0"/>
              </a:rPr>
              <a:t>–  Święto Konstytucji. Święto to zostało wprowadzone na pamiątkę uchwalenia przez Sejm Wielki Konstytucji 3 Maja w 1791 r. Dzień ten został uznany świętem już 5 maja 1791 roku. Od 1946 roku świętowanie tego dnia było zakazane przez władze aż do roku 1990.</a:t>
            </a:r>
            <a:r>
              <a:rPr lang="pl-PL" sz="6600" b="1" dirty="0"/>
              <a:t/>
            </a:r>
            <a:br>
              <a:rPr lang="pl-PL" sz="6600" b="1" dirty="0"/>
            </a:br>
            <a:endParaRPr lang="pl-PL" sz="6600" dirty="0"/>
          </a:p>
        </p:txBody>
      </p:sp>
    </p:spTree>
    <p:extLst>
      <p:ext uri="{BB962C8B-B14F-4D97-AF65-F5344CB8AC3E}">
        <p14:creationId xmlns:p14="http://schemas.microsoft.com/office/powerpoint/2010/main" val="1416571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1413" y="618517"/>
            <a:ext cx="5826057" cy="5473189"/>
          </a:xfrm>
        </p:spPr>
        <p:txBody>
          <a:bodyPr>
            <a:normAutofit fontScale="90000"/>
          </a:bodyPr>
          <a:lstStyle/>
          <a:p>
            <a:pPr algn="ctr"/>
            <a:r>
              <a:rPr lang="pl-PL" sz="6000" dirty="0" smtClean="0">
                <a:latin typeface="Comic Sans MS" panose="030F0702030302020204" pitchFamily="66" charset="0"/>
              </a:rPr>
              <a:t/>
            </a:r>
            <a:br>
              <a:rPr lang="pl-PL" sz="6000" dirty="0" smtClean="0">
                <a:latin typeface="Comic Sans MS" panose="030F0702030302020204" pitchFamily="66" charset="0"/>
              </a:rPr>
            </a:br>
            <a:r>
              <a:rPr lang="pl-PL" sz="6000" dirty="0">
                <a:latin typeface="Comic Sans MS" panose="030F0702030302020204" pitchFamily="66" charset="0"/>
              </a:rPr>
              <a:t/>
            </a:r>
            <a:br>
              <a:rPr lang="pl-PL" sz="6000" dirty="0">
                <a:latin typeface="Comic Sans MS" panose="030F0702030302020204" pitchFamily="66" charset="0"/>
              </a:rPr>
            </a:br>
            <a:r>
              <a:rPr lang="pl-PL" sz="6000" dirty="0" smtClean="0">
                <a:latin typeface="Comic Sans MS" panose="030F0702030302020204" pitchFamily="66" charset="0"/>
              </a:rPr>
              <a:t>Wydarzenia</a:t>
            </a:r>
            <a:br>
              <a:rPr lang="pl-PL" sz="6000" dirty="0" smtClean="0">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Pozyskiwanie środków na doposażenie naszej szkoły</a:t>
            </a:r>
            <a:r>
              <a:rPr lang="pl-PL" sz="2200" b="1" cap="none" dirty="0" smtClean="0">
                <a:effectLst>
                  <a:outerShdw blurRad="31750" dist="25400" dir="5400000" algn="tl" rotWithShape="0">
                    <a:srgbClr val="000000">
                      <a:alpha val="25000"/>
                    </a:srgbClr>
                  </a:outerShdw>
                </a:effectLst>
                <a:latin typeface="Comic Sans MS" panose="030F0702030302020204" pitchFamily="66" charset="0"/>
              </a:rPr>
              <a:t>:</a:t>
            </a:r>
            <a:br>
              <a:rPr lang="pl-PL" sz="2200" b="1" cap="none" dirty="0" smtClean="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
            </a:r>
            <a:br>
              <a:rPr lang="pl-PL" sz="2200" b="1" cap="none" dirty="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1. Przerwa w </a:t>
            </a:r>
            <a:r>
              <a:rPr lang="pl-PL" sz="2200" b="1" cap="none" dirty="0" smtClean="0">
                <a:effectLst>
                  <a:outerShdw blurRad="31750" dist="25400" dir="5400000" algn="tl" rotWithShape="0">
                    <a:srgbClr val="000000">
                      <a:alpha val="25000"/>
                    </a:srgbClr>
                  </a:outerShdw>
                </a:effectLst>
                <a:latin typeface="Comic Sans MS" panose="030F0702030302020204" pitchFamily="66" charset="0"/>
              </a:rPr>
              <a:t>ruchu </a:t>
            </a:r>
            <a:r>
              <a:rPr lang="pl-PL" sz="2200" b="1" cap="none" dirty="0">
                <a:effectLst>
                  <a:outerShdw blurRad="31750" dist="25400" dir="5400000" algn="tl" rotWithShape="0">
                    <a:srgbClr val="000000">
                      <a:alpha val="25000"/>
                    </a:srgbClr>
                  </a:outerShdw>
                </a:effectLst>
                <a:latin typeface="Comic Sans MS" panose="030F0702030302020204" pitchFamily="66" charset="0"/>
              </a:rPr>
              <a:t>- autor, Martyna </a:t>
            </a:r>
            <a:r>
              <a:rPr lang="pl-PL" sz="2200" b="1" cap="none" dirty="0" err="1">
                <a:effectLst>
                  <a:outerShdw blurRad="31750" dist="25400" dir="5400000" algn="tl" rotWithShape="0">
                    <a:srgbClr val="000000">
                      <a:alpha val="25000"/>
                    </a:srgbClr>
                  </a:outerShdw>
                </a:effectLst>
                <a:latin typeface="Comic Sans MS" panose="030F0702030302020204" pitchFamily="66" charset="0"/>
              </a:rPr>
              <a:t>Kurzępa</a:t>
            </a:r>
            <a:r>
              <a:rPr lang="pl-PL" sz="2200" b="1" cap="none" dirty="0">
                <a:effectLst>
                  <a:outerShdw blurRad="31750" dist="25400" dir="5400000" algn="tl" rotWithShape="0">
                    <a:srgbClr val="000000">
                      <a:alpha val="25000"/>
                    </a:srgbClr>
                  </a:outerShdw>
                </a:effectLst>
                <a:latin typeface="Comic Sans MS" panose="030F0702030302020204" pitchFamily="66" charset="0"/>
              </a:rPr>
              <a:t> - 27 głosów.</a:t>
            </a:r>
            <a:br>
              <a:rPr lang="pl-PL" sz="2200" b="1" cap="none" dirty="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
            </a:r>
            <a:br>
              <a:rPr lang="pl-PL" sz="2200" b="1" cap="none" dirty="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2. Zakup mikroskopów -</a:t>
            </a:r>
            <a:r>
              <a:rPr lang="pl-PL" sz="2200" b="1" cap="none" dirty="0" smtClean="0">
                <a:effectLst>
                  <a:outerShdw blurRad="31750" dist="25400" dir="5400000" algn="tl" rotWithShape="0">
                    <a:srgbClr val="000000">
                      <a:alpha val="25000"/>
                    </a:srgbClr>
                  </a:outerShdw>
                </a:effectLst>
                <a:latin typeface="Comic Sans MS" panose="030F0702030302020204" pitchFamily="66" charset="0"/>
              </a:rPr>
              <a:t> </a:t>
            </a:r>
            <a:r>
              <a:rPr lang="pl-PL" sz="2200" b="1" cap="none" dirty="0">
                <a:effectLst>
                  <a:outerShdw blurRad="31750" dist="25400" dir="5400000" algn="tl" rotWithShape="0">
                    <a:srgbClr val="000000">
                      <a:alpha val="25000"/>
                    </a:srgbClr>
                  </a:outerShdw>
                </a:effectLst>
                <a:latin typeface="Comic Sans MS" panose="030F0702030302020204" pitchFamily="66" charset="0"/>
              </a:rPr>
              <a:t>autor, Jakub Taraska - 27 głosów.</a:t>
            </a:r>
            <a:br>
              <a:rPr lang="pl-PL" sz="2200" b="1" cap="none" dirty="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
            </a:r>
            <a:br>
              <a:rPr lang="pl-PL" sz="2200" b="1" cap="none" dirty="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3. Aktywna lekcja -</a:t>
            </a:r>
            <a:r>
              <a:rPr lang="pl-PL" sz="2200" b="1" cap="none" dirty="0" smtClean="0">
                <a:effectLst>
                  <a:outerShdw blurRad="31750" dist="25400" dir="5400000" algn="tl" rotWithShape="0">
                    <a:srgbClr val="000000">
                      <a:alpha val="25000"/>
                    </a:srgbClr>
                  </a:outerShdw>
                </a:effectLst>
                <a:latin typeface="Comic Sans MS" panose="030F0702030302020204" pitchFamily="66" charset="0"/>
              </a:rPr>
              <a:t> </a:t>
            </a:r>
            <a:r>
              <a:rPr lang="pl-PL" sz="2200" b="1" cap="none" dirty="0">
                <a:effectLst>
                  <a:outerShdw blurRad="31750" dist="25400" dir="5400000" algn="tl" rotWithShape="0">
                    <a:srgbClr val="000000">
                      <a:alpha val="25000"/>
                    </a:srgbClr>
                  </a:outerShdw>
                </a:effectLst>
                <a:latin typeface="Comic Sans MS" panose="030F0702030302020204" pitchFamily="66" charset="0"/>
              </a:rPr>
              <a:t>autor, Nikola Dziedzic - 17 głosów</a:t>
            </a:r>
            <a:r>
              <a:rPr lang="pl-PL" sz="2200" b="1" cap="none" dirty="0" smtClean="0">
                <a:effectLst>
                  <a:outerShdw blurRad="31750" dist="25400" dir="5400000" algn="tl" rotWithShape="0">
                    <a:srgbClr val="000000">
                      <a:alpha val="25000"/>
                    </a:srgbClr>
                  </a:outerShdw>
                </a:effectLst>
                <a:latin typeface="Comic Sans MS" panose="030F0702030302020204" pitchFamily="66" charset="0"/>
              </a:rPr>
              <a:t>.</a:t>
            </a:r>
            <a:br>
              <a:rPr lang="pl-PL" sz="2200" b="1" cap="none" dirty="0" smtClean="0">
                <a:effectLst>
                  <a:outerShdw blurRad="31750" dist="25400" dir="5400000" algn="tl" rotWithShape="0">
                    <a:srgbClr val="000000">
                      <a:alpha val="25000"/>
                    </a:srgbClr>
                  </a:outerShdw>
                </a:effectLst>
                <a:latin typeface="Comic Sans MS" panose="030F0702030302020204" pitchFamily="66" charset="0"/>
              </a:rPr>
            </a:br>
            <a:r>
              <a:rPr lang="pl-PL" sz="2200" b="1" cap="none" dirty="0">
                <a:effectLst>
                  <a:outerShdw blurRad="31750" dist="25400" dir="5400000" algn="tl" rotWithShape="0">
                    <a:srgbClr val="000000">
                      <a:alpha val="25000"/>
                    </a:srgbClr>
                  </a:outerShdw>
                </a:effectLst>
                <a:latin typeface="Comic Sans MS" panose="030F0702030302020204" pitchFamily="66" charset="0"/>
              </a:rPr>
              <a:t/>
            </a:r>
            <a:br>
              <a:rPr lang="pl-PL" sz="2200" b="1" cap="none" dirty="0">
                <a:effectLst>
                  <a:outerShdw blurRad="31750" dist="25400" dir="5400000" algn="tl" rotWithShape="0">
                    <a:srgbClr val="000000">
                      <a:alpha val="25000"/>
                    </a:srgbClr>
                  </a:outerShdw>
                </a:effectLst>
                <a:latin typeface="Comic Sans MS" panose="030F0702030302020204" pitchFamily="66" charset="0"/>
              </a:rPr>
            </a:br>
            <a:r>
              <a:rPr lang="pl-PL" b="1" cap="none" dirty="0" smtClean="0">
                <a:effectLst>
                  <a:outerShdw blurRad="31750" dist="25400" dir="5400000" algn="tl" rotWithShape="0">
                    <a:srgbClr val="000000">
                      <a:alpha val="25000"/>
                    </a:srgbClr>
                  </a:outerShdw>
                </a:effectLst>
                <a:latin typeface="Comic Sans MS" panose="030F0702030302020204" pitchFamily="66" charset="0"/>
              </a:rPr>
              <a:t>Przyznana kwota</a:t>
            </a:r>
            <a:br>
              <a:rPr lang="pl-PL" b="1" cap="none" dirty="0" smtClean="0">
                <a:effectLst>
                  <a:outerShdw blurRad="31750" dist="25400" dir="5400000" algn="tl" rotWithShape="0">
                    <a:srgbClr val="000000">
                      <a:alpha val="25000"/>
                    </a:srgbClr>
                  </a:outerShdw>
                </a:effectLst>
                <a:latin typeface="Comic Sans MS" panose="030F0702030302020204" pitchFamily="66" charset="0"/>
              </a:rPr>
            </a:br>
            <a:r>
              <a:rPr lang="pl-PL" b="1" cap="none" dirty="0" smtClean="0">
                <a:effectLst>
                  <a:outerShdw blurRad="31750" dist="25400" dir="5400000" algn="tl" rotWithShape="0">
                    <a:srgbClr val="000000">
                      <a:alpha val="25000"/>
                    </a:srgbClr>
                  </a:outerShdw>
                </a:effectLst>
                <a:latin typeface="Comic Sans MS" panose="030F0702030302020204" pitchFamily="66" charset="0"/>
              </a:rPr>
              <a:t>5.000 zł</a:t>
            </a:r>
            <a:br>
              <a:rPr lang="pl-PL" b="1" cap="none" dirty="0" smtClean="0">
                <a:effectLst>
                  <a:outerShdw blurRad="31750" dist="25400" dir="5400000" algn="tl" rotWithShape="0">
                    <a:srgbClr val="000000">
                      <a:alpha val="25000"/>
                    </a:srgbClr>
                  </a:outerShdw>
                </a:effectLst>
                <a:latin typeface="Comic Sans MS" panose="030F0702030302020204" pitchFamily="66" charset="0"/>
              </a:rPr>
            </a:br>
            <a:r>
              <a:rPr lang="pl-PL" sz="6000" dirty="0" smtClean="0">
                <a:latin typeface="Comic Sans MS" panose="030F0702030302020204" pitchFamily="66" charset="0"/>
              </a:rPr>
              <a:t/>
            </a:r>
            <a:br>
              <a:rPr lang="pl-PL" sz="6000" dirty="0" smtClean="0">
                <a:latin typeface="Comic Sans MS" panose="030F0702030302020204" pitchFamily="66" charset="0"/>
              </a:rPr>
            </a:br>
            <a:endParaRPr lang="pl-PL" sz="6000" dirty="0">
              <a:latin typeface="Comic Sans MS" panose="030F0702030302020204" pitchFamily="66" charset="0"/>
            </a:endParaRPr>
          </a:p>
        </p:txBody>
      </p:sp>
      <p:pic>
        <p:nvPicPr>
          <p:cNvPr id="3" name="Obraz 2"/>
          <p:cNvPicPr>
            <a:picLocks noChangeAspect="1"/>
          </p:cNvPicPr>
          <p:nvPr/>
        </p:nvPicPr>
        <p:blipFill>
          <a:blip r:embed="rId2"/>
          <a:stretch>
            <a:fillRect/>
          </a:stretch>
        </p:blipFill>
        <p:spPr>
          <a:xfrm>
            <a:off x="7083380" y="618519"/>
            <a:ext cx="4327301" cy="5869080"/>
          </a:xfrm>
          <a:prstGeom prst="rect">
            <a:avLst/>
          </a:prstGeom>
        </p:spPr>
      </p:pic>
    </p:spTree>
    <p:extLst>
      <p:ext uri="{BB962C8B-B14F-4D97-AF65-F5344CB8AC3E}">
        <p14:creationId xmlns:p14="http://schemas.microsoft.com/office/powerpoint/2010/main" val="42283179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TM04033919[[fn=Obwód]]</Template>
  <TotalTime>149</TotalTime>
  <Words>273</Words>
  <Application>Microsoft Office PowerPoint</Application>
  <PresentationFormat>Panoramiczny</PresentationFormat>
  <Paragraphs>18</Paragraphs>
  <Slides>13</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13</vt:i4>
      </vt:variant>
    </vt:vector>
  </HeadingPairs>
  <TitlesOfParts>
    <vt:vector size="21" baseType="lpstr">
      <vt:lpstr>Batang</vt:lpstr>
      <vt:lpstr>Andalus</vt:lpstr>
      <vt:lpstr>Arial</vt:lpstr>
      <vt:lpstr>Baskerville Old Face</vt:lpstr>
      <vt:lpstr>Comic Sans MS</vt:lpstr>
      <vt:lpstr>Trebuchet MS</vt:lpstr>
      <vt:lpstr>Tw Cen MT</vt:lpstr>
      <vt:lpstr>Obwód</vt:lpstr>
      <vt:lpstr>        SAMORZĄD UCZNIOWSKI</vt:lpstr>
      <vt:lpstr>akcje</vt:lpstr>
      <vt:lpstr>„Nie śmiecimy – sprzątamy - zmieniamy”</vt:lpstr>
      <vt:lpstr>Naszą misją jest propagowanie idei noszenia ze sobą pudełka ze zdrowym drugim śniadaniem. Namawiając do regularnych, zbilansowanych posiłków, nie zapominamy o tych, którzy pozwolić sobie na nie, nie mogą. Poprzez kampanię wspieramy program dożywiania dzieci Pajacyk, który stał się partnerem naszej akcji. </vt:lpstr>
      <vt:lpstr>Prezentacja programu PowerPoint</vt:lpstr>
      <vt:lpstr>Zakręć się na pomaganie - ZBIÓRKA DLA SOSNOWIECKIEGO HOSPICJUM </vt:lpstr>
      <vt:lpstr>Prezentacja programu PowerPoint</vt:lpstr>
      <vt:lpstr>       1,2,3 maja – daty, o których należy pamiętać 1 maja – od 1890 roku Międzynarodowe Święto Pracy . Święto to upamiętnia strajk robotników w Chicago 1 maja 1886 roku. W Polsce zostało ogłoszone w 1899 roku. 2 maja –  od 2004 roku Dzień Flagi Rzeczypospolitej . 1 sierpnia 1919 roku Sejm uchwalił ustawę o godłach i barwach „Za barwy Rzeczypospolitej Polskiej uznaje się kolory biały i czerwony w podłużnych pasach równoległych, z których górny-biały, dolny zaś-czerwony.” Stosunek długości do szerokości chorągwi dla flagi państwowej wynosił 5:8. 3 Maja –  Święto Konstytucji. Święto to zostało wprowadzone na pamiątkę uchwalenia przez Sejm Wielki Konstytucji 3 Maja w 1791 r. Dzień ten został uznany świętem już 5 maja 1791 roku. Od 1946 roku świętowanie tego dnia było zakazane przez władze aż do roku 1990. </vt:lpstr>
      <vt:lpstr>  Wydarzenia Pozyskiwanie środków na doposażenie naszej szkoły:  1. Przerwa w ruchu - autor, Martyna Kurzępa - 27 głosów.  2. Zakup mikroskopów - autor, Jakub Taraska - 27 głosów.  3. Aktywna lekcja - autor, Nikola Dziedzic - 17 głosów.  Przyznana kwota 5.000 zł  </vt:lpstr>
      <vt:lpstr>Prezentacja programu PowerPoint</vt:lpstr>
      <vt:lpstr>Prezentacja programu PowerPoint</vt:lpstr>
      <vt:lpstr>Randka w ciemno </vt:lpstr>
      <vt:lpstr>DZIĘKUJĘ ZA UWAGĘ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SAMORZĄD UCZNIOWSKI</dc:title>
  <dc:creator>HP g62</dc:creator>
  <cp:lastModifiedBy>HP g62</cp:lastModifiedBy>
  <cp:revision>20</cp:revision>
  <dcterms:created xsi:type="dcterms:W3CDTF">2020-05-28T13:15:44Z</dcterms:created>
  <dcterms:modified xsi:type="dcterms:W3CDTF">2020-05-28T15:44:47Z</dcterms:modified>
</cp:coreProperties>
</file>