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6" r:id="rId4"/>
    <p:sldId id="280" r:id="rId5"/>
    <p:sldId id="275" r:id="rId6"/>
    <p:sldId id="277" r:id="rId7"/>
    <p:sldId id="278" r:id="rId8"/>
    <p:sldId id="258" r:id="rId9"/>
    <p:sldId id="260" r:id="rId10"/>
    <p:sldId id="263" r:id="rId11"/>
    <p:sldId id="279" r:id="rId12"/>
    <p:sldId id="257" r:id="rId13"/>
    <p:sldId id="261" r:id="rId14"/>
    <p:sldId id="268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62" r:id="rId23"/>
    <p:sldId id="272" r:id="rId24"/>
    <p:sldId id="273" r:id="rId25"/>
    <p:sldId id="259" r:id="rId2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85" d="100"/>
          <a:sy n="85" d="100"/>
        </p:scale>
        <p:origin x="-137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równoramienny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81F49F9B-C97E-4147-AB03-EB7127B2FAB9}" type="datetimeFigureOut">
              <a:rPr lang="pl-PL"/>
              <a:pPr>
                <a:defRPr/>
              </a:pPr>
              <a:t>01.03.2020</a:t>
            </a:fld>
            <a:endParaRPr lang="pl-PL"/>
          </a:p>
        </p:txBody>
      </p:sp>
      <p:sp>
        <p:nvSpPr>
          <p:cNvPr id="6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ACF702-749A-4419-B3D1-B5B1496B433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D4A86-4F65-43EC-9280-94266C5B5C6D}" type="datetimeFigureOut">
              <a:rPr lang="pl-PL"/>
              <a:pPr>
                <a:defRPr/>
              </a:pPr>
              <a:t>01.03.2020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37BCC-CE20-413F-B9A6-CBE0D7E304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90275-3EF4-49C7-92E8-0CDE060E909E}" type="datetimeFigureOut">
              <a:rPr lang="pl-PL"/>
              <a:pPr>
                <a:defRPr/>
              </a:pPr>
              <a:t>01.03.2020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26EAD-B9A4-44EF-8F86-4B7AFA1C2D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14111-A114-4722-A738-7264AF1191CE}" type="datetimeFigureOut">
              <a:rPr lang="pl-PL"/>
              <a:pPr>
                <a:defRPr/>
              </a:pPr>
              <a:t>01.03.2020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8AD5-5DF1-48C0-86F4-15F34E2545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rójkąt równoramienny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Łącznik prosty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77D58-E638-4108-B178-5A8594DA739F}" type="datetimeFigureOut">
              <a:rPr lang="pl-PL"/>
              <a:pPr>
                <a:defRPr/>
              </a:pPr>
              <a:t>01.03.2020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8E430-1F06-4B59-9C78-51F25AB9B4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BC5D5-8D24-45D0-93BB-D23745BA2D82}" type="datetimeFigureOut">
              <a:rPr lang="pl-PL"/>
              <a:pPr>
                <a:defRPr/>
              </a:pPr>
              <a:t>01.03.2020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F39CA-7D4B-4EBC-95A9-904789BE35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4B9C6-147E-49B0-814D-08E0002855A0}" type="datetimeFigureOut">
              <a:rPr lang="pl-PL"/>
              <a:pPr>
                <a:defRPr/>
              </a:pPr>
              <a:t>01.03.2020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8015DD7-0528-45BC-8122-6921E5F3A6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ADCBC-2BF3-418A-AF7E-771150E15E9B}" type="datetimeFigureOut">
              <a:rPr lang="pl-PL"/>
              <a:pPr>
                <a:defRPr/>
              </a:pPr>
              <a:t>01.03.2020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C3735-7BFB-4D6A-9C21-2336CDDA08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7A339-F56F-4E3B-9A02-B197DB051D3C}" type="datetimeFigureOut">
              <a:rPr lang="pl-PL"/>
              <a:pPr>
                <a:defRPr/>
              </a:pPr>
              <a:t>01.03.2020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48D78-DD26-43B8-A7C6-C3B02AF4BB5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AA48A20-4623-463E-AA92-87F73ADD1E60}" type="datetimeFigureOut">
              <a:rPr lang="pl-PL"/>
              <a:pPr>
                <a:defRPr/>
              </a:pPr>
              <a:t>01.03.2020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59D8E2D0-86F4-4E8C-A831-3698F8BFA2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5A231470-D21F-4FDE-8346-D28DDF3F6536}" type="datetimeFigureOut">
              <a:rPr lang="pl-PL"/>
              <a:pPr>
                <a:defRPr/>
              </a:pPr>
              <a:t>01.03.2020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7F3A1B69-4109-405F-B458-D52BBA872B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0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F261FD-01D8-44E5-B36C-07A750BB1312}" type="datetimeFigureOut">
              <a:rPr lang="pl-PL"/>
              <a:pPr>
                <a:defRPr/>
              </a:pPr>
              <a:t>01.03.2020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1C6C28-7334-477E-AF54-236D3289F6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79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4.jpeg"/><Relationship Id="rId4" Type="http://schemas.openxmlformats.org/officeDocument/2006/relationships/image" Target="../media/image26.jpeg"/><Relationship Id="rId9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niam.pl/pl/artykul/230-bialko_niezbedny_budulec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25.jpeg"/><Relationship Id="rId7" Type="http://schemas.openxmlformats.org/officeDocument/2006/relationships/image" Target="../media/image24.jpeg"/><Relationship Id="rId12" Type="http://schemas.openxmlformats.org/officeDocument/2006/relationships/image" Target="../media/image5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3.jpeg"/><Relationship Id="rId5" Type="http://schemas.openxmlformats.org/officeDocument/2006/relationships/image" Target="../media/image32.jpeg"/><Relationship Id="rId10" Type="http://schemas.openxmlformats.org/officeDocument/2006/relationships/image" Target="../media/image52.png"/><Relationship Id="rId4" Type="http://schemas.openxmlformats.org/officeDocument/2006/relationships/image" Target="../media/image33.jpeg"/><Relationship Id="rId9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niam.pl/pl/artykul/220-weglowodan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niam.pl/pl/artykul/221-uwaga_na_tluszcz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gda\Desktop\slide-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2225"/>
            <a:ext cx="9459913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714348" y="428604"/>
            <a:ext cx="782220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„CO POWINIEN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JEŚĆ PRZEDSZKOLAK”</a:t>
            </a:r>
            <a:endParaRPr lang="pl-PL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000232" y="6211669"/>
            <a:ext cx="560762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Przedszkolankowo.pl</a:t>
            </a:r>
            <a:endParaRPr lang="pl-PL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agda\Desktop\zywienie\modelowytaler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interwellness.pl/wp-content/uploads/2012/02/Talerz-zdrow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046066" cy="21852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8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WITAMINY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UKRYTE W JEDZENIU</a:t>
            </a:r>
            <a:endParaRPr lang="pl-PL" sz="48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3082" name="Picture 10" descr="http://trustnature.pl/wp-content/uploads/2014/06/witami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2"/>
            <a:ext cx="6842299" cy="4283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agda\Desktop\Witamin_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0"/>
            <a:ext cx="6929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rostokąt 1"/>
          <p:cNvSpPr>
            <a:spLocks noChangeArrowheads="1"/>
          </p:cNvSpPr>
          <p:nvPr/>
        </p:nvSpPr>
        <p:spPr bwMode="auto">
          <a:xfrm>
            <a:off x="2071688" y="2000250"/>
            <a:ext cx="500062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4000" b="1">
                <a:latin typeface="Century Gothic" pitchFamily="34" charset="0"/>
              </a:rPr>
              <a:t>Witamina C</a:t>
            </a:r>
            <a:endParaRPr lang="pl-PL" sz="4000">
              <a:latin typeface="Century Gothic" pitchFamily="34" charset="0"/>
            </a:endParaRPr>
          </a:p>
          <a:p>
            <a:r>
              <a:rPr lang="pl-PL" sz="1600">
                <a:latin typeface="Century Gothic" pitchFamily="34" charset="0"/>
              </a:rPr>
              <a:t>Wzmacnia odporność dziecka, wpływa na poprawę apetytu, wpływa na prawidłowy rozwój zębów kości, zawarta jest owocach np. czarna porzeczka, truskawki, maliny, owoce cytrusowe, oraz warzywach np. ziemniaki, papryka zielona, brukselka.</a:t>
            </a:r>
          </a:p>
        </p:txBody>
      </p:sp>
      <p:pic>
        <p:nvPicPr>
          <p:cNvPr id="25602" name="Picture 2" descr="http://wysokagroup.com/images/products/pozeczk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467" y="428604"/>
            <a:ext cx="2053591" cy="1571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www.tesco.pl/plikiN/21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429000"/>
            <a:ext cx="3071834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s://encrypted-tbn0.gstatic.com/images?q=tbn:ANd9GcR148uGhDJGXN37wcyirOXwqNh3smF1Rz1P6ips7bF8KVgDewH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57694"/>
            <a:ext cx="2714644" cy="2333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http://info.ecomania.com.pl/wp-content/uploads/2013/03/ziemniaki-1024x6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85728"/>
            <a:ext cx="3119739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0" name="Picture 10" descr="https://4-mmedia.frisco.pl/id,3731/h,360/w,360/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14290"/>
            <a:ext cx="2071702" cy="2071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2" name="Picture 12" descr="https://encrypted-tbn3.gstatic.com/images?q=tbn:ANd9GcSaw_iBLwg-mgFQs42hTe9PlrtRXJQYpzMc5_xNzy3yrYeDaiR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428868"/>
            <a:ext cx="2143108" cy="1685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4" name="Picture 14" descr="http://www.bestfoods.pl/upload/Zasobnik%20systemowy/Container_shop.ShopProduct/ver8_Strawberries%20truskawk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500570"/>
            <a:ext cx="2352675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rostokąt 1"/>
          <p:cNvSpPr>
            <a:spLocks noChangeArrowheads="1"/>
          </p:cNvSpPr>
          <p:nvPr/>
        </p:nvSpPr>
        <p:spPr bwMode="auto">
          <a:xfrm>
            <a:off x="1928813" y="2357438"/>
            <a:ext cx="4572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 b="1">
                <a:latin typeface="Century Gothic" pitchFamily="34" charset="0"/>
              </a:rPr>
              <a:t>Witamina A</a:t>
            </a:r>
            <a:r>
              <a:rPr lang="pl-PL" sz="3200">
                <a:latin typeface="Century Gothic" pitchFamily="34" charset="0"/>
              </a:rPr>
              <a:t> </a:t>
            </a:r>
          </a:p>
          <a:p>
            <a:r>
              <a:rPr lang="pl-PL">
                <a:latin typeface="Century Gothic" pitchFamily="34" charset="0"/>
              </a:rPr>
              <a:t>niezbędna do prawidłowego wzorku, wzrostu dzieci - najwięcej witaminy znajduje się w produktach takich jak masło, śmietana, mleko, tłuste sery, wątróbka, jajka, marchewka, pietruszka, szpinak, morele, dynia</a:t>
            </a:r>
          </a:p>
        </p:txBody>
      </p:sp>
      <p:pic>
        <p:nvPicPr>
          <p:cNvPr id="29698" name="Picture 2" descr="http://nowekulinaria.tesco.pl/uploads/get/Produkt/589/1200/25/22610/marchewka-ciekawostk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8014" y="0"/>
            <a:ext cx="3475986" cy="2346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s://dzieckonmp.files.wordpress.com/2010/02/jaj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4238625"/>
            <a:ext cx="2857500" cy="2619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www.opinie.senior.pl/zdjecia/Mleko-i-smietana/Mleko-Rogate-3-2-52184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357430"/>
            <a:ext cx="1736580" cy="2457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http://bi.gazeta.pl/im/1/11329/z11329251Q,margary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14290"/>
            <a:ext cx="3257026" cy="2174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8" name="Picture 12" descr="http://www.tesco.pl/kulinarium/grill2013/images/porady/ser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2214554"/>
            <a:ext cx="3143240" cy="21490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10" name="Picture 14" descr="http://farmaswietokrzyska.pl/wp-content/uploads/Szpinak-300x22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714875"/>
            <a:ext cx="2857500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12" name="Picture 16" descr="http://www.niam.pl/rimages/crop/600/450/files/images/PRODUCT/BACKUP/68673761016_cmgqndexnxgpojmeiyz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752" y="4714884"/>
            <a:ext cx="3004367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14" name="Picture 18" descr="http://www.odzywianie.info.pl/img/stories/arts/_665x/pietruszka-korzen-kalorie-i-wartosci-odzywcz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14290"/>
            <a:ext cx="2500298" cy="1808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rostokąt 1"/>
          <p:cNvSpPr>
            <a:spLocks noChangeArrowheads="1"/>
          </p:cNvSpPr>
          <p:nvPr/>
        </p:nvSpPr>
        <p:spPr bwMode="auto">
          <a:xfrm>
            <a:off x="2286000" y="2136775"/>
            <a:ext cx="4572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latin typeface="Century Gothic" pitchFamily="34" charset="0"/>
              </a:rPr>
              <a:t>Witamina B1</a:t>
            </a:r>
            <a:r>
              <a:rPr lang="pl-PL" sz="2400">
                <a:latin typeface="Century Gothic" pitchFamily="34" charset="0"/>
              </a:rPr>
              <a:t> </a:t>
            </a:r>
          </a:p>
          <a:p>
            <a:r>
              <a:rPr lang="pl-PL">
                <a:latin typeface="Century Gothic" pitchFamily="34" charset="0"/>
              </a:rPr>
              <a:t>wpływa na układ nerwowy oraz na prawidłową pracę mięśni i serca. Niedobór witaminy B1 powoduje zaburzenia pamięci i koncentracji, zmęczenie. Najwięcej tej witaminy znajduje się w jogurcie, kefirze, mussli, otrębach, orzechach, owocach suszonych, mięsie, rybach i miodzie.</a:t>
            </a:r>
          </a:p>
        </p:txBody>
      </p:sp>
      <p:pic>
        <p:nvPicPr>
          <p:cNvPr id="28676" name="Picture 4" descr="http://laboratoria.net/img/istock/fish.jpg?1376472388265?13764723882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"/>
            <a:ext cx="3786182" cy="25122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www.niam.pl/rimages/crop/470/150/files/images/articles/14b10696bb2eba030f8d03915fed0e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77766"/>
            <a:ext cx="3857620" cy="2380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http://urodaizdrowie.pl/wp-content/uploads/2011/06/Fotolia_491654_X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3633" y="4019531"/>
            <a:ext cx="2450367" cy="28384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2" name="Picture 10" descr="http://www.tygodnikzamojski.pl/dat/artykuly/2013/35083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71736" cy="2887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4" name="Picture 12" descr="http://www.festiwalbiegowy.pl/sites/default/files/main/articles/orzech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4786298"/>
            <a:ext cx="3110663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6" name="Picture 14" descr="http://sondagsavisen.dk/wp-content/uploads/2014/10/544682de40f3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19191" y="0"/>
            <a:ext cx="2595751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rostokąt 1"/>
          <p:cNvSpPr>
            <a:spLocks noChangeArrowheads="1"/>
          </p:cNvSpPr>
          <p:nvPr/>
        </p:nvSpPr>
        <p:spPr bwMode="auto">
          <a:xfrm>
            <a:off x="2286000" y="2413000"/>
            <a:ext cx="4572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 b="1">
                <a:latin typeface="Century Gothic" pitchFamily="34" charset="0"/>
              </a:rPr>
              <a:t>Witamina B2</a:t>
            </a:r>
            <a:r>
              <a:rPr lang="pl-PL" sz="3200">
                <a:latin typeface="Century Gothic" pitchFamily="34" charset="0"/>
              </a:rPr>
              <a:t> </a:t>
            </a:r>
          </a:p>
          <a:p>
            <a:r>
              <a:rPr lang="pl-PL">
                <a:latin typeface="Century Gothic" pitchFamily="34" charset="0"/>
              </a:rPr>
              <a:t> jej bark może hamować rozwój umysłowy dziecka oraz powodować niedokrwistość. Najlepszym źródłem tej witaminy jest mleko, śmietana, ser, wątróbka, mięso w szczególności drób, brukselka, fasola, groch, jajka.</a:t>
            </a:r>
          </a:p>
        </p:txBody>
      </p:sp>
      <p:pic>
        <p:nvPicPr>
          <p:cNvPr id="27650" name="Picture 2" descr="http://commontaste.pl/wp-content/uploads/2013/02/uid_b3832c3a81aaf40cfd90c9d97f05846a1305488136961_width_700_play_0_pos_3_gs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8825" y="4381499"/>
            <a:ext cx="3305175" cy="2476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s://encrypted-tbn0.gstatic.com/images?q=tbn:ANd9GcRBPqEgC5yu9Nt8lTFFx03rX3SzqkWdk3bnMmOR1oKSfQAV4PF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857760"/>
            <a:ext cx="3000396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www.opinie.senior.pl/zdjecia/Mleko-i-smietana/Mleko-Rogate-3-2-52184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857364"/>
            <a:ext cx="1736580" cy="2457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5.s.dziennik.pl/pliki/4922000/4922486-fasola-643-4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286116" cy="2427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http://kobietamag.pl/wp-content/uploads/2014/01/Ser-zolt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0"/>
            <a:ext cx="447675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8" name="Picture 10" descr="http://www.wik-tor.pl/allegro/Nasiona/warzywa/groch/groch_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4738072"/>
            <a:ext cx="2883673" cy="2119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https://encrypted-tbn0.gstatic.com/images?q=tbn:ANd9GcR148uGhDJGXN37wcyirOXwqNh3smF1Rz1P6ips7bF8KVgDewH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174" y="0"/>
            <a:ext cx="1928826" cy="1657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0" name="Picture 12" descr="http://hpba.pl/wp-content/uploads/2013/01/jajk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143116"/>
            <a:ext cx="1815554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2" name="Picture 14" descr="http://www.darpolpolskisklep.com/259-207-thickbox/piatnica-smietana-18-400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0100" y="3500438"/>
            <a:ext cx="1357322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rostokąt 1"/>
          <p:cNvSpPr>
            <a:spLocks noChangeArrowheads="1"/>
          </p:cNvSpPr>
          <p:nvPr/>
        </p:nvSpPr>
        <p:spPr bwMode="auto">
          <a:xfrm>
            <a:off x="2286000" y="2413000"/>
            <a:ext cx="45720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Century Gothic" pitchFamily="34" charset="0"/>
              </a:rPr>
              <a:t>Witamina PP </a:t>
            </a:r>
            <a:r>
              <a:rPr lang="pl-PL" sz="2800">
                <a:latin typeface="Century Gothic" pitchFamily="34" charset="0"/>
              </a:rPr>
              <a:t>(niacyna ) </a:t>
            </a:r>
          </a:p>
          <a:p>
            <a:r>
              <a:rPr lang="pl-PL">
                <a:latin typeface="Century Gothic" pitchFamily="34" charset="0"/>
              </a:rPr>
              <a:t> jej niedobór prowadzi do bezsenności, przygnębienia oraz do zaburzenia prawidłowej pracy przewodu pokarmowego. Znajduje się w mięsie, fasoli, kaszy, otrębach pszennych, grochu.</a:t>
            </a:r>
          </a:p>
        </p:txBody>
      </p:sp>
      <p:pic>
        <p:nvPicPr>
          <p:cNvPr id="3" name="Picture 6" descr="http://www.niam.pl/rimages/crop/470/150/files/images/articles/14b10696bb2eba030f8d03915fed0e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14818"/>
            <a:ext cx="3857620" cy="2380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://www.kobieta.pl/uploads/pics/shutterstock_125362307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5704" y="0"/>
            <a:ext cx="3658296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www.multiflakes.pl/img/otrebypszen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05175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://stacjaczestochowa.info/foto/775/phot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5"/>
            <a:ext cx="20589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www.wik-tor.pl/allegro/Nasiona/warzywa/groch/groch_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4738072"/>
            <a:ext cx="2883673" cy="2119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rostokąt 1"/>
          <p:cNvSpPr>
            <a:spLocks noChangeArrowheads="1"/>
          </p:cNvSpPr>
          <p:nvPr/>
        </p:nvSpPr>
        <p:spPr bwMode="auto">
          <a:xfrm>
            <a:off x="2286000" y="2828925"/>
            <a:ext cx="45720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 b="1">
                <a:latin typeface="Century Gothic" pitchFamily="34" charset="0"/>
              </a:rPr>
              <a:t>Witamina D</a:t>
            </a:r>
            <a:r>
              <a:rPr lang="pl-PL" sz="3200">
                <a:latin typeface="Century Gothic" pitchFamily="34" charset="0"/>
              </a:rPr>
              <a:t> </a:t>
            </a:r>
          </a:p>
          <a:p>
            <a:r>
              <a:rPr lang="pl-PL">
                <a:latin typeface="Century Gothic" pitchFamily="34" charset="0"/>
              </a:rPr>
              <a:t>brak witaminy D prowadzi do krzywicy. Najwięcej witaminy D znajduje się w rybach, maśle, smalcu i jajkach.</a:t>
            </a:r>
          </a:p>
        </p:txBody>
      </p:sp>
      <p:pic>
        <p:nvPicPr>
          <p:cNvPr id="3" name="Picture 4" descr="http://laboratoria.net/img/istock/fish.jpg?1376472388265?13764723882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3786182" cy="25122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http://bi.gazeta.pl/im/1/11329/z11329251Q,margary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57166"/>
            <a:ext cx="3257026" cy="2174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dzieckonmp.files.wordpress.com/2010/02/jaj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238625"/>
            <a:ext cx="3714744" cy="2619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http://www.mprzepisy.pl/wp-content/uploads/2013/02/smalecdomowy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4000495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ostokąt 1"/>
          <p:cNvSpPr>
            <a:spLocks noChangeArrowheads="1"/>
          </p:cNvSpPr>
          <p:nvPr/>
        </p:nvSpPr>
        <p:spPr bwMode="auto">
          <a:xfrm>
            <a:off x="500063" y="285750"/>
            <a:ext cx="457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>
                <a:latin typeface="Century Gothic" pitchFamily="34" charset="0"/>
              </a:rPr>
              <a:t> </a:t>
            </a:r>
            <a:r>
              <a:rPr lang="pl-PL" sz="3200" b="1">
                <a:latin typeface="Century Gothic" pitchFamily="34" charset="0"/>
                <a:hlinkClick r:id="rId2" tooltip="Białko-niezbędny budulec"/>
              </a:rPr>
              <a:t>BIAŁKO</a:t>
            </a:r>
            <a:r>
              <a:rPr lang="pl-PL">
                <a:latin typeface="Century Gothic" pitchFamily="34" charset="0"/>
              </a:rPr>
              <a:t>, </a:t>
            </a:r>
          </a:p>
          <a:p>
            <a:r>
              <a:rPr lang="pl-PL">
                <a:latin typeface="Century Gothic" pitchFamily="34" charset="0"/>
              </a:rPr>
              <a:t>które jest podstawowym budulcem kości, mięśni i tkanek powinno pokrywać 12-14% zapotrzebowania energetycznego. Jego bogatym źródłem jest mięso, ryby, mleko oraz przetwory mleczne.</a:t>
            </a:r>
          </a:p>
        </p:txBody>
      </p:sp>
      <p:sp>
        <p:nvSpPr>
          <p:cNvPr id="10243" name="AutoShape 2" descr="data:image/jpeg;base64,/9j/4AAQSkZJRgABAQAAAQABAAD/2wCEAAkGBxQTEhUUEhQVFRUXFRQYFxUUFhUUFRgYFRcXGBQYFRcYHCggGholHRQVITEhJSkrLi4uFx8zODMsNygtLisBCgoKDg0OGxAQGywkICQsLCw0LDQsLC8sLCwsLCwsLCwsLCwsLCwsLCwsLCwsLCwsLCwsLCwsLCwsLCwsLCwsLP/AABEIALcBEwMBEQACEQEDEQH/xAAbAAEAAgMBAQAAAAAAAAAAAAAABQYBAwQCB//EAD8QAAEDAQYCBwUHAwIHAAAAAAEAAhEDBAUSITFBBlETImFxgZGhMkKxwdEHUmJyguHwFCMzwvEVFjSDkqKy/8QAGgEBAAMBAQEAAAAAAAAAAAAAAAECBAMFBv/EADMRAAIBAgQCCQQCAgMBAAAAAAABAgMRBBIhMUFRBRMiYXGBsdHwMpGh4cHxFCMzQlIV/9oADAMBAAIRAxEAPwD7igCAIAgCAIAgCAIAgCAIAgCAIAgCAIAgCAIAgCAIAgCAwgMQgEIBCAzCAygCAIAgCAIAgCAIAgCAIAgCAIAgCAIAgCAIAgCAIAgCAIAgCAIAgCAIAgCAIAgCAIAgCAIAgCAIAgCAIAgCAIAgCAIAgCAIAgCAIAgCAIAgCAIAgCAIAgCAIAgCAIAgCAIAgCAIAgCAIAgCAIAgCAIAgCAIAgCAIAgCAIAgCAIAgCAIAgCAIAgCAIAgCAIAgNNe0tbrryGqhuxKi2cNS8jsAPX1Vcx1VM5q15OGrvKFGYvGknwOZt51SeqfP6Kbs69TBLtEpZrwd77R3tPyKtczSguBvq3gxvMnklyqptnEb2JMAAD1UZjr1Nlqb6V6D3xBVijpvgdTbYw+8PglymSXI3goVNNW1saYc4A8t1DaRZQk9kKdqYdHDzS6DhJbo3KSoQBAEAQBAEAQBAEAQBAEAQBAEAQBAEAQBAEBotdfA2d9lDdi0VdkJWqZ9p1K5t2O8Vc0mp/MlW50sQttthLonIZ7gdk5z6FRc206SS+fPQkrsbl/v9B8FaLM1d6/P2Yvms6kwOBjrtB7jOnjCSZFCKnKzXA0i2Fwy05ndWvyL5EtzZQrEnITufqSdB3qkpqKuw4q2p7r1GAziJP3WAuP88FVVJP6V9/bf0KWezNZtDnCRTeNutLTHkmWrLd28ve5HZjxNzL3fSEODgMyC0yPHE1Mk1vJ/j2I6uM3pb55nGy3NcZIzO+Irlln/wCvwjRktsdVNzTo4jvzCm9Rcn+Pn3KNs39JUYJDjHNpy/bxV41OBGWEt0Kl5PcIc4+Bw/BW6x8QqEVsbrJermnNxcOTsz4FWUyk8PfZEzQvCm7RwnkciuikmZJUpx3R1KxzCAIAgCAIAgCAIAgMIDKAIAgCAIAgNdWqGjNCUrkRaLRjd3Zql7s6qNkcLnSf5/AuW7O6Vka7S/L6SjLQWpVq1R5ceq6JHu1Tz5O9VWza/s9aKgktV94+xZrsqZCde3EPirRZ5leOv9Gy/LH01B7CcOQOIbFpDpjwVmro40ajpzUkVaw0K+JjIhjnQHDOQDqeXcVW0kbpVKbTlxLFUGlNuWenM8zzKtGGt3uYs99TvsVzuGek7n5BdVGxynWudousbuJ7oCnQ59YzFW5qbhBxeaBVJIjzwlSHsPqN7JBHqPmubpxZ2WLnxsc9e4azM2OFQcvZd65eqr1b4HVYmEvqVjVYa7g/AQQ7QtIz8lRxvoyZWtdHZVu+pjhrJbrJIEdmv8lVd07Fo1oZbt6nv/hDzrhHifol0R/kRRpq3VUGgnuKgusRB7mht41KJiS0/dP0KlVHEu6EKiuibuq+xUOBwAdsRoV3hUvoYq2GcFdbEwuhlCAwSgI6pftBpg1BrEwY8/mqOpFHdYaq1dI6LTeFOn7bwDy1PkFZyS3Ocac5bI22e0NeJYQR2InciUXF2ZtUlQgCAIAgCAIAgNNprhgnyUNkpXIC8LaYnUrnJmmnTuzLGkDPWFK0Ivc5MXJcjsc9qALTMnwJ+KjRo6QbUinWpjGkzhHXAwvbVbscxgMSosrf2ezCUnty3TT9S3XPXaWjCRp7rnf6lMWuB5OIjJS1+fYmNRB3EHxXRGN6ammw0sLDzBy/TorLYiT1Jey2ZmLEWjH26gdispfc4ybtbgdsKShhCQgCABAa65aMzroOfcFWbVtSY3NVAkiXCCZMTMcvGIXCz4l3a+h7JVXJJ2bGplTYg1VrO14h4Dh2jTu5KMpeM3F3joQNtuNzXY6LjkZLTmR+U792qqs17muGJTWWaNL+IH+yHuy1dAB/ZW697HSOEj9TRvsF91AescY3B18CukKjKVcNC2mhIX5eLTQ6jvbMdsbj4LrKXZM+HpPrLNbHzfiO1lgbnq9vlOaxy2PcoxTJbpy7OZ7VZu5wUEic4Zt2CrhJ6r8vHb6eK60pa2MeLpXjdcC5LQeWEAQBAEAQBAeXuAElAQFttRe7LZc2zRCFldkBeNrlwAEwR905+LlTfU20oWTfv7FhcVfiYUQVofD4y7J+o0WeWjN9NXic1pq5Hfzf8FW/zcvFa/EVO01YD/d6zTrWpHOdhIOm3euqXZ/tHordcfs/YsXDlpJYJJP6ukHjIkKnzmZMVFZviLFTrafDMjvBVkzBKJi76+PpHaNxuaP09UnzBVqUr3feVrQy2Xd6llwAgT57rrKKluY07GMLxoQ7vyPmFS01tqT2WY6Z27D4EH5pnkt4v8DKuY/qPwO8k6zuYy96HTu2pnxIHzUdZLhF/j3GVcWYiod2t7usUtVlyX59ieyu89MohueZPM5n9leNNR13fMq5Nhy5VHqWRhV31JCEBEyQlgVni27nBjrRRHWaP7jR7zN3D8Qie0Bcaids0T0MFWWZUqm3DufsVS7r13mVWnUPTq0Cfo1w4cwdQtSd0YJQafeUf7RKLg1ob7x6pHOVRx7SNdKd6b5kjY3vYTSqjDUpkNcD3AjzBBVLWdmXbU0px2ZK0au6lOxxlG6sfQ7ptgq0mu30d3jX6+K2Rd1c8KrTySaOxWOYQBAEAQBAQV93jAIGg9Suc52Roo0szK9VtmBknU88viuKZtVPNKyOC72YqhJghuv+M577eHgujsl/R0nfLpx8SdNr0JII5rj18E7uSM6w89lFkZfVUAteOcGCoq1IXUkzRh6ctYtEbaq5cDAJ7wY8A3Vcusi+PzyO8abi9V88yANnqYXQ09ZwyDn09A7UZztyXVV6aVsxqcW2nb0/R3XDejQ80jixtGYOfLR8a7wVE5xXauZqi6yTjFbdxP2q9GNIBBPMNz8Vwni6UdGTRwNSabVl4nJfXFbKdJxpAuOE4QMnZDlsoWOjKSUVoT/8uok3Lf1PpNF8gHmF6qPnWrM2IDCAIAgMoDy9yA8FZ57l1sYVdSQhBjFnCjMr2JtpczKm5BiEskrIk+M8S2b+jtj6QyYYfT/I+cvAhw8FjlHJLQ+lwtbrqSb32Z23beMRmusZWIqU7lgo1WPwlwDg17HwdMTCHN9QtEZGGdNq6Ob7Q6YPR22lplSrDcT/AInHxls7y1TWV+0hgJOLdGXiv5ImxWuQCuJslGzLXwxefRvgnqOgHsOxXalKzsefi6OaN1ui8rSeQEAQBAEBx3nXwsgauy+qpN2Vi8I3ZVLwMuw8h6rhU3sb6OiuRWA1KoY1wEAuJkjTuPONlCeVXNVrRu1ud9KyljC0nI76yRpmV5lR1Jp5/wBHXNBSTijzVjEAYBwmBrIGpbz19VzlSblbuJVR5brmRfEdneWNwAOaN5gZzqfBUnh2rW1XMtRrK7u7MrtiNcOH3dC2ZmNuXiVzdNcXY9BXmv5ZY7swdYVXhvY0iG97z6x6q9FU02m/M5141LJwV/Lfy9zxe46HDJD2vORGQ55umT+yVafV2vqXwr669lZr5sV+0Xu0DOSQTloB3ndUyxkb40JX5HJQpVbU7Iim0ZFzgO+ANTstlDCSnq9Ec8TiqWHjlWr5fNj7jY/8bN+q3PwC9tHwk/qZsLlJUx0qXA6ZLgdMlwOkQBQDJXCf1MutgqgwXI5JK7JSCkBR3gxKXB8q+3CgQbLWbqBVY7u6jm+XW81zlFS0PRwM3G9u4o103t25Li04s9mM1NFtu689DKvGRznTuWDpWVqbmOza9uFwBjLv5zB8Au8ZGKVNxd+RUq9lfZHw4l1J3sv+TuTuzfbsq1bwNUZqou8mbDa1XYrKN0fSeGby6WnhJ6zfVux+S2U5XR4WJpZJXWzJlXMwQBAEBE35UAgk6An6LnO27O1JN6IqFotZEwCXOOQGeu2SzZj04Ur+CNN12NzZdWlrnHIZE5TAPLu7VmxDUopN2Nbkr2hqdVesQyOkIgCS0tBbznECPAys8XJKzl+irinK+X9kJTtLbQOiYcYk5FuEtdqKjXNDRM6gRzlRmzWivnf7nZUpU3nenffhy4+W/I6bDYGNimalSo6TOJ0CTtl7UQM1VWby39jrK9ussl6/o5Lban0qhpwBEaDyWWcpxk4vRo3UaVOrT6xPc83/AFWMbTqtwy8Q8CIxATPZ/sulSmrRlDjv4jBKc5TpS2W3gV+8b6fWoNpsbicx0nDo0bLpFNxUZcDRChCjXc+at4sjLAyr0gJpSScsUx3xurxSX0ivKLjZuy7iepNcwEYmAZkhx1nXrahdutqtWvZHn5KHJt/OGx9Z4ZrY7JZ3SDNGnm3QkNAMdmS9al9C8D5XGJKvNLbM/U7nK5nNblAPMoSZBQg9hSDY1QA5Z5/UdFsYlVAlRyJEqxBgfz5KqT4/ORIKNJqzB8k+3K8R0lmoCSQ2o8wJjEWtbP8A4v8AJLG7CXSdluVLha5f6x7aLOq4xD85GpJLd2gST3KcqnoaVN0k5s6bysNew1jRtDYPuuGbKjfvMO47NRuuM6bg9TbQxEK0bok7uvXMZ+ChMvOF0WOlaWVWFrwHNIgtOh/ftXaMjJKm4u6IivdzqB6pLqRPVdu38L/kUceR0hUUt9ybuC9TTe1w21HMbhTCVmccTRU42Pp1mrh7Q9uYIla07ngyi4uzNqkqEAQENfVzGtmH4e8ZaLjVpZ+NjvRrZOFytWWz02Oc0VMbzkCSIAGZwkbfRYJOP0xd2eslUyqUo2RrvCk89YCXMzwuPUJ71mqXb8Psd6MorTg/uUO21bXUqONVtRlNxgtZOGIzgDUEZ8iqSel9rnpwjSUbR1aHDN6VLHUcX0yaZkdbJw1ALZETnzVozjHX5qKuElWjZO3zj3ElaL3qMAewNeA7IzPLVZopxaTexphh6dTsyunY5bytta1B1aGsLQBAJM9q6VGpyc33F6NKnhLUld3OKz2YPa4VnyQwlomAO7tyUJrWx0qzlFrq1u9Toua8KdAuJgNwkGY7/HMK1GbUuZlx1J1IpX1uQF68SuqOAYSY2GnktEaE32puxycqcFlg7vu1/J5sd1Wq0uAwuYw+0fw7wN/guqVOmm92Zqlex944LY1tioNbMNaWiTJ6rnDPyW3C1OsoxkfOY6LjiJJ/LolnLQZDU5QDyhJ6CA9hSQe2oDyXZlYpS7TOqWglLgSpBgj0UNK6b4AzKs3ZXFjzUqBokqrdtSUrnw6+7aLZaqlbVpOFn5G5N883fqK8vEVW5H02EoqnTUTZQuqCCwlrho5pLXA8wRouEak07pmiSg1ZoszLyFen/S3oOkpE9S0aVaTtA4kf/XniBK9Khjc3Yrfc8yrgcr63DPXlz8Pb7FM4o4er3dUAecdF5/tV2+y8agO+6+Nt9RO2ipSy6rYvhsYqqs9HyMXbexBGa5p2NTSZbbBeQdqV0jIyVKZitZMJx0sxqW7ju5hWavqiIz/6yLPwjfeFwpuPUecux38yXWnPgYcZh7rMt0XlaDyggMOdAk7IEr6FNve9H1HYTLWbNB1HN30Xi4jEylPK9uXue9hsNCnHMtXz9ip3rdnSOc4PLSPZDTGY1II+CxyaTcj1aNRxSicLrdbGNLOlDxpFRgkdk5HzVViXJZWalhsO3ma17iBvq/bUyGlrBiAIdGZB5QtNKnTmryb/AAU6tKV4beZAOtdaqcL3O1GTRvtPLfMrSqVKEc0USqlRyUE9Xy+bE2+zVGshryGwMgMshqZ37V57nFvVG+CUd3qc7KdXBk/ImIA1GklXcqd9hdt3ZyWuw1XGGkxqXSQPy5LtCpThrJeRkqqpUdouyNJujC5ofq4gSTHmr/5UpK0dEV/wabV+PPmWK5biHStptALoxSNA0RLs+8AfsucXOcrtmWrKFKlfy8y12u3huJoEaDLSBz3MCVwq4nN2TLRwzupMuHA1sFWyBzRAD6gj9U/Ne1gv+FefqeL0lBxrtPkvQnXLUYTWoBiEBhCT21CD0FIIqjbDLvzH4rw3Ukpy8X6m5wVkdjLSCu8ayZycGbBVC6Ka5lbGekHNTmQszXUtYCh1UtiVBs+YfahxuGtNlovmo/KoW+4w6tnZztI2E8wphGU+0zbhqSUk2Uy6a+i8yvDU92DLXYKwyXJaCauTkNe3MBdHqjJdwehMcLvp1WVLBaWipTLSWB2YLZ6zewtMERmNogL0sBWunSlw28Dz+kKeVrEQ05+PPz+bnzrjvgWrd7jVpYqllJydq6nOjanZyd5wddFSjbVF8Njc+kt/UgruvUtOq4WsegpKRbLuvWYzUplJU0zvqtxHHT9rdo97u/F8Vfc5J5VaWx9bsWLo2Y/bwNxfmgYvWVtV7anz07ZnbY3KSpgickBSLfctpbXxwKlMu1b7QHa3XyleFUwVaNXNur/ND6KjjcNKhlvllb5qVy9KFdtZwDHxMghjz8AvPqYeqpuye/JnqYapRlRTclfxRstt2VXvBZRquxMbMMcOsOeWS7yw9SUuzF6pcHuc6WKpQi1KaVnzWx2UOAH2jojaP7LWTLWkOqOGwBzDR259269DD4GVln07jz6/SsIOXVdpvjsv2dHE1y0KPRUWUw1ga5zWCQHP9kue7VzgCMyfeKY/LHLDgT0XWqzz1L63Sb4pb2XJexVLwpdU4QQQDliIHqvIur8j2k3x1N1GhTqUqNOl7WEY3nbKT6z6LVNQdlH7nKM6kJSnU24L8GL5u40KRc1rXFpGecgEjrQTCp1b4k0cSqtRRu1f5Y4btu8PY9zwHvGBwJE5NkxB2IMJGdtERXruEkk7LVFruaxtp9I4gHEXBsZODcuqTy/ZaVJRi7nj1pOq0uVvuR1/UWPaXNlh0ziB/M1hajJ5lob8M5w7L1LZ9n92PoWRoec6h6UD7oe1oaO0wyf1RsvocJBwpK/ieB0lVjUrtx4afYsTlpMBrUAIDygPYQHoFAfLbFx5RkiqH0zJ2xt15tz9F4rj2nZ3Pc/xKlk7E5Z+KrI4f9RS8ajWnyJUqL4o4SozXBm6pxPZWiTaaI/7jPqrKm+RTq5ciJvL7RrFTGVQ1Typgn/2MN9VdUpPgSqTZQ+IvtItFcGnZR0IORcDNSPze74Ce1d4UFHtTOio5uzDV+hXbBcBdm9zpJknv5kzJXKrj8v0o3UcA0tZE9Zrjc32XnxE/BYJ4nPvE3xo24nfSfUp+0MuYzHjyXK6exZrmTFlvUAaqdjlKlc3WC/mMtNGpijBUbiOvUd1amQ/CSu1CeSak+BxrYdzpSguK/PAtF48f9JLKFEFhBBdWEhwOR/tjbvPgtlXpLW1NebMFHoeyzVZeS9/0UkcOWcuLiyJJOFji1onZozgdiyPFTb1PQ6uMVZHQ3h+mP8AG57fzQ4fAFXhiOZDbsTHDNzVXV2NJGEHEXA7Nzy3n6rbRtN6GLFVlGmz6uvQPACAIAgCAIAgOC9rtbWaJAxNksJ0BIjPs08lwr0I1VrutjRhsRKi9Nnv4Hze+7FUaXdM3A6YEe/G4O4XgVqM4v8A2Kz9T6zCV6ckurd16EPczcFqaTMPlpE7kZZc8gFFGVnZmzFJSw7tw1LZbmY8VNzZDhBO2Yz8l3m3mcbHhw7KU09jRd93sptDQ0gZCZJnMAGTrkD5q8cu7RzqzqTk3c661doDgSQ4knT4TsonONmnuKVKV01sQjbEa9enRa+cbuvt1Bm8iN8MrNRpdZVUb3PSlWVGjKq47bePD8n1CswCAMhEAdg0X0x8fe5pchBrQAqAeQgPQKEnmq+ATyBKEpHwOzWQOAPYF81KTT0Ps7I7mXM07BV6yXMrZGz/AJdYdGhT10+DI7HErPEXCvR/3GHqZlw5AZyOxepg8XneSe/A87F4eyzw80RVy0BMrpi52VjRhKeWFy5WGnkvEnqzeiWoIkRIkG0ARmumU4OdmVTiqxuoNNSnmzccu3uWihGM5ZZEVJ2g5LgRVyVS4YnHM/DkpxcVGWVF6DbipPiXGyNhoWS2h0k9Tra9RY5s6mPCujk0e6VqLSCCQRmCMiF0jJxd0UlTUlZn0Lhu+OnZB9tsT2jYr2sNX62Ou6Pn8XhuplpsyYWkyBAEAQBAEAQGm1WZlRpbUaHNOzgCFWUYyVpK6L06k6cs0HZlbtnAtB7g5j61MgyMLmugjMEF7SfVY30fSzZldHq0+mq8Y5ZKMvFezSOC8bsdRY/pDkJwvG86dxWKth3ShJy4bGijiY1pxUFvuiPstdzmFojLNcacpSpuK4GirCMZ5mRtpvZjjDxMSuDqxn9SNcMJOKvB2LdwXw50Ln13TLwAwEZtbqSe0mPAdq9fA4TqrzfHbwPE6T6Q66KpLhv3sstq28V6J5BzOKgGslAeSVAMBAepUg5L2q4aNQ8qbz5NKrJ2TOlJXml3o+O2EQB3L5ln2JLUSosUZ3UHKyRykYvOztdTIIBBEEdhUvTVCm7uzPmNho9HUfT+64jwBy9IXo4iWeEZ80WorKnHkyzWR+S82xp4HdSeoIZIWe0KyZylEW4hzCDBy027Uk+KFNWZQrGOjqvp/dOXccx6FbK/+ynGpz9RTeW8OXoWezVcgsZ1aOplVVK2NorqURY9trqxVos/Adc/1IA0LHT4Z/EBbsC31h5nScV1V+8+jr2D58IAgCAIAgCAIAgNdeg17S17Q5p1BEgqsoxkrSV0WhOUHmi7MiRwzRBJZiZOoDpHk6VnWEpxd46Gt4+rJWlZmbs4Ys1F2NrMT5nG/rEflGjfAJRwdKlqlrzZNfpHEVo5HKy5L5d+ZMrUYTnthyHf9UJRxlygGslAYJUAwChJ6xKSCI4mcf6asBqabwP1Aj5rlW/45eBpwq/2x8UfMKNIjJfOtcD6u52U1NijZ0MqQjIsbK1fqlQxGOpUL/uCtZ6rK72/2rS1r6bhMaDqu5OgB3aDloY9Jwaw8fA4Uq8ZVpxXB/o32U5Lz2jctjsYVFgdFN6ixDN+OQpsVIK+OHa7WttobNBxNMuEnCWmAXjZpJIB5tg6id9KD/x/NmSeIisS4cbI92SrkFjasbU7na16rYHvEpsQemOU2Ktn03gK43UmGtUEPeIa06husntOXl2r1sHQcFne7PnukcUqkskdl6luW48wIAgCAIAgCAIAgCAIAgCA5reYZJ2I9THzQlEcXqCTyXIDBKAxKAEoDltGBzmU3iQ94aWncanwyVZJPRnWm2ryjwKnxPwvUsxL2Avo64tXM7H9n4vOF5eIwji7x2PawmOjUWWWj9Suh6xNHonpj1FgTfDtxvtbwIIog/3H6CN2tO7j6a8p04fCuo9djHisZGhHT6uC/k+l3ndFGvRNCqwOpkAYdIj2S0jNpGxC9pxTVmfOwqyhLOnqfK78+zy0Wcl1nm0UtogVmj8TdHd7czyC82tgpLWOp7uG6ThJWqaP8fPlytPJYcL2uY77rwWu8jmsMoOO56kZxkrxdz2yqOajKTcsdwcM17S4dU06e9R4gR+AH2j6dq1UsLKb5Iw4jHU6S3u+XufV7LYKdOkKLWjow3DhdmCN8U6znPOV68YqMcq2Pmp1JTm5vdlKvn7MaTiXWWoaM59GRjp/pzBZ6jkAstXBxlrHQ9Gh0pOCtNX9SBf9n1tboKTu1tQ/6mhZXgancb10rQe9/t+zosv2f2px63RMHa8k+AaDPmrRwM+Nis+laS2TZb7h4No2eHPPSvG7hDQexvPtJPgtdLCwhq9WeZiMfUq6LRFmWkwhAEAQBAEAQBAEAQBAEAQBAcd8U8VCoPwH0z+SFofUij3XxMB/btHUIyFQ+y78x909+S4xrJ6PRm6tg39VPVcixB4IkEEHQjMLqYRKAYkBG3tftGzjru62zG5vPh8zkolJR3O1KhOq+yvPgc/DFKraK7LRWBY0Yuhp7kQZcezTPckLnG83mexor5KVN046t7v+C+LseeQ1t4WslUkuotBOpYXUye/ARK5SoU5bo0wxdaGil/Jps/BljaZ6LF+d73DyJgqqw1JcC0sdXl/2JylTDQGtAaBoAAAO4Bd0rGVtt3Z7QgIDxUpBwhwBHIgH4oSm1sa6VjptzbTYO5rR8AosiXOT3ZvUlQgCAIAgCAIAgCAIAgCAIAgCAIAgCAIAgMOEiEBSb64bbJyOeYI+i5Spxlua6eJnHYgm3K9n+Ks9n5ZHmAYVFSa+ltHd4tS+uKZ00bNat7U8/opfEtKsoz/9fhHOVWk9qa+79zFe6Kz8n2mrHJpDJ78ICnLJ8SFXhHaC9fUWHhqnTdiBJPaGuk9xGZUxppaieKnNWZd7ku8smpUnG4RmZIbyJ5roZZPgiVQoEAQBAEAQBAEAQBAEAQBAEAQBAEAQBAEAQBAEAQBAEAQBAEB4q0g4QRKAirVcgObT55ev7KLFlI4v+D1RpHp9ULZkbaVzVD7RA7v4UIzIk7HdrKeep5lSVbudqE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entury Gothic" pitchFamily="34" charset="0"/>
            </a:endParaRPr>
          </a:p>
        </p:txBody>
      </p:sp>
      <p:sp>
        <p:nvSpPr>
          <p:cNvPr id="10244" name="AutoShape 4" descr="data:image/jpeg;base64,/9j/4AAQSkZJRgABAQAAAQABAAD/2wCEAAkGBxQTEhUUEhQVFRUXFRQYFxUUFhUUFRgYFRcXGBQYFRcYHCggGholHRQVITEhJSkrLi4uFx8zODMsNygtLisBCgoKDg0OGxAQGywkICQsLCw0LDQsLC8sLCwsLCwsLCwsLCwsLCwsLCwsLCwsLCwsLCwsLCwsLCwsLCwsLCwsLP/AABEIALcBEwMBEQACEQEDEQH/xAAbAAEAAgMBAQAAAAAAAAAAAAAABQYBAwQCB//EAD8QAAEDAQYCBwUHAwIHAAAAAAEAAhEDBAUSITFBBlETImFxgZGhMkKxwdEHUmJyguHwFCMzwvEVFjSDkqKy/8QAGgEBAAMBAQEAAAAAAAAAAAAAAAECBAMFBv/EADMRAAIBAgQCCQQCAgMBAAAAAAABAgMRBBIhMUFRBRMiYXGBsdHwMpGh4cHxFCMzQlIV/9oADAMBAAIRAxEAPwD7igCAIAgCAIAgCAIAgCAIAgCAIAgCAIAgCAIAgCAIAgCAwgMQgEIBCAzCAygCAIAgCAIAgCAIAgCAIAgCAIAgCAIAgCAIAgCAIAgCAIAgCAIAgCAIAgCAIAgCAIAgCAIAgCAIAgCAIAgCAIAgCAIAgCAIAgCAIAgCAIAgCAIAgCAIAgCAIAgCAIAgCAIAgCAIAgCAIAgCAIAgCAIAgCAIAgCAIAgCAIAgCAIAgCAIAgCAIAgCAIAgCAIAgNNe0tbrryGqhuxKi2cNS8jsAPX1Vcx1VM5q15OGrvKFGYvGknwOZt51SeqfP6Kbs69TBLtEpZrwd77R3tPyKtczSguBvq3gxvMnklyqptnEb2JMAAD1UZjr1Nlqb6V6D3xBVijpvgdTbYw+8PglymSXI3goVNNW1saYc4A8t1DaRZQk9kKdqYdHDzS6DhJbo3KSoQBAEAQBAEAQBAEAQBAEAQBAEAQBAEAQBAEBotdfA2d9lDdi0VdkJWqZ9p1K5t2O8Vc0mp/MlW50sQttthLonIZ7gdk5z6FRc206SS+fPQkrsbl/v9B8FaLM1d6/P2Yvms6kwOBjrtB7jOnjCSZFCKnKzXA0i2Fwy05ndWvyL5EtzZQrEnITufqSdB3qkpqKuw4q2p7r1GAziJP3WAuP88FVVJP6V9/bf0KWezNZtDnCRTeNutLTHkmWrLd28ve5HZjxNzL3fSEODgMyC0yPHE1Mk1vJ/j2I6uM3pb55nGy3NcZIzO+Irlln/wCvwjRktsdVNzTo4jvzCm9Rcn+Pn3KNs39JUYJDjHNpy/bxV41OBGWEt0Kl5PcIc4+Bw/BW6x8QqEVsbrJermnNxcOTsz4FWUyk8PfZEzQvCm7RwnkciuikmZJUpx3R1KxzCAIAgCAIAgCAIAgMIDKAIAgCAIAgNdWqGjNCUrkRaLRjd3Zql7s6qNkcLnSf5/AuW7O6Vka7S/L6SjLQWpVq1R5ceq6JHu1Tz5O9VWza/s9aKgktV94+xZrsqZCde3EPirRZ5leOv9Gy/LH01B7CcOQOIbFpDpjwVmro40ajpzUkVaw0K+JjIhjnQHDOQDqeXcVW0kbpVKbTlxLFUGlNuWenM8zzKtGGt3uYs99TvsVzuGek7n5BdVGxynWudousbuJ7oCnQ59YzFW5qbhBxeaBVJIjzwlSHsPqN7JBHqPmubpxZ2WLnxsc9e4azM2OFQcvZd65eqr1b4HVYmEvqVjVYa7g/AQQ7QtIz8lRxvoyZWtdHZVu+pjhrJbrJIEdmv8lVd07Fo1oZbt6nv/hDzrhHifol0R/kRRpq3VUGgnuKgusRB7mht41KJiS0/dP0KlVHEu6EKiuibuq+xUOBwAdsRoV3hUvoYq2GcFdbEwuhlCAwSgI6pftBpg1BrEwY8/mqOpFHdYaq1dI6LTeFOn7bwDy1PkFZyS3Ocac5bI22e0NeJYQR2InciUXF2ZtUlQgCAIAgCAIAgNNprhgnyUNkpXIC8LaYnUrnJmmnTuzLGkDPWFK0Ivc5MXJcjsc9qALTMnwJ+KjRo6QbUinWpjGkzhHXAwvbVbscxgMSosrf2ezCUnty3TT9S3XPXaWjCRp7rnf6lMWuB5OIjJS1+fYmNRB3EHxXRGN6ammw0sLDzBy/TorLYiT1Jey2ZmLEWjH26gdispfc4ybtbgdsKShhCQgCABAa65aMzroOfcFWbVtSY3NVAkiXCCZMTMcvGIXCz4l3a+h7JVXJJ2bGplTYg1VrO14h4Dh2jTu5KMpeM3F3joQNtuNzXY6LjkZLTmR+U792qqs17muGJTWWaNL+IH+yHuy1dAB/ZW697HSOEj9TRvsF91AescY3B18CukKjKVcNC2mhIX5eLTQ6jvbMdsbj4LrKXZM+HpPrLNbHzfiO1lgbnq9vlOaxy2PcoxTJbpy7OZ7VZu5wUEic4Zt2CrhJ6r8vHb6eK60pa2MeLpXjdcC5LQeWEAQBAEAQBAeXuAElAQFttRe7LZc2zRCFldkBeNrlwAEwR905+LlTfU20oWTfv7FhcVfiYUQVofD4y7J+o0WeWjN9NXic1pq5Hfzf8FW/zcvFa/EVO01YD/d6zTrWpHOdhIOm3euqXZ/tHordcfs/YsXDlpJYJJP6ukHjIkKnzmZMVFZviLFTrafDMjvBVkzBKJi76+PpHaNxuaP09UnzBVqUr3feVrQy2Xd6llwAgT57rrKKluY07GMLxoQ7vyPmFS01tqT2WY6Z27D4EH5pnkt4v8DKuY/qPwO8k6zuYy96HTu2pnxIHzUdZLhF/j3GVcWYiod2t7usUtVlyX59ieyu89MohueZPM5n9leNNR13fMq5Nhy5VHqWRhV31JCEBEyQlgVni27nBjrRRHWaP7jR7zN3D8Qie0Bcaids0T0MFWWZUqm3DufsVS7r13mVWnUPTq0Cfo1w4cwdQtSd0YJQafeUf7RKLg1ob7x6pHOVRx7SNdKd6b5kjY3vYTSqjDUpkNcD3AjzBBVLWdmXbU0px2ZK0au6lOxxlG6sfQ7ptgq0mu30d3jX6+K2Rd1c8KrTySaOxWOYQBAEAQBAQV93jAIGg9Suc52Roo0szK9VtmBknU88viuKZtVPNKyOC72YqhJghuv+M577eHgujsl/R0nfLpx8SdNr0JII5rj18E7uSM6w89lFkZfVUAteOcGCoq1IXUkzRh6ctYtEbaq5cDAJ7wY8A3Vcusi+PzyO8abi9V88yANnqYXQ09ZwyDn09A7UZztyXVV6aVsxqcW2nb0/R3XDejQ80jixtGYOfLR8a7wVE5xXauZqi6yTjFbdxP2q9GNIBBPMNz8Vwni6UdGTRwNSabVl4nJfXFbKdJxpAuOE4QMnZDlsoWOjKSUVoT/8uok3Lf1PpNF8gHmF6qPnWrM2IDCAIAgMoDy9yA8FZ57l1sYVdSQhBjFnCjMr2JtpczKm5BiEskrIk+M8S2b+jtj6QyYYfT/I+cvAhw8FjlHJLQ+lwtbrqSb32Z23beMRmusZWIqU7lgo1WPwlwDg17HwdMTCHN9QtEZGGdNq6Ob7Q6YPR22lplSrDcT/AInHxls7y1TWV+0hgJOLdGXiv5ImxWuQCuJslGzLXwxefRvgnqOgHsOxXalKzsefi6OaN1ui8rSeQEAQBAEBx3nXwsgauy+qpN2Vi8I3ZVLwMuw8h6rhU3sb6OiuRWA1KoY1wEAuJkjTuPONlCeVXNVrRu1ud9KyljC0nI76yRpmV5lR1Jp5/wBHXNBSTijzVjEAYBwmBrIGpbz19VzlSblbuJVR5brmRfEdneWNwAOaN5gZzqfBUnh2rW1XMtRrK7u7MrtiNcOH3dC2ZmNuXiVzdNcXY9BXmv5ZY7swdYVXhvY0iG97z6x6q9FU02m/M5141LJwV/Lfy9zxe46HDJD2vORGQ55umT+yVafV2vqXwr669lZr5sV+0Xu0DOSQTloB3ndUyxkb40JX5HJQpVbU7Iim0ZFzgO+ANTstlDCSnq9Ec8TiqWHjlWr5fNj7jY/8bN+q3PwC9tHwk/qZsLlJUx0qXA6ZLgdMlwOkQBQDJXCf1MutgqgwXI5JK7JSCkBR3gxKXB8q+3CgQbLWbqBVY7u6jm+XW81zlFS0PRwM3G9u4o103t25Li04s9mM1NFtu689DKvGRznTuWDpWVqbmOza9uFwBjLv5zB8Au8ZGKVNxd+RUq9lfZHw4l1J3sv+TuTuzfbsq1bwNUZqou8mbDa1XYrKN0fSeGby6WnhJ6zfVux+S2U5XR4WJpZJXWzJlXMwQBAEBE35UAgk6An6LnO27O1JN6IqFotZEwCXOOQGeu2SzZj04Ur+CNN12NzZdWlrnHIZE5TAPLu7VmxDUopN2Nbkr2hqdVesQyOkIgCS0tBbznECPAys8XJKzl+irinK+X9kJTtLbQOiYcYk5FuEtdqKjXNDRM6gRzlRmzWivnf7nZUpU3nenffhy4+W/I6bDYGNimalSo6TOJ0CTtl7UQM1VWby39jrK9ussl6/o5Lban0qhpwBEaDyWWcpxk4vRo3UaVOrT6xPc83/AFWMbTqtwy8Q8CIxATPZ/sulSmrRlDjv4jBKc5TpS2W3gV+8b6fWoNpsbicx0nDo0bLpFNxUZcDRChCjXc+at4sjLAyr0gJpSScsUx3xurxSX0ivKLjZuy7iepNcwEYmAZkhx1nXrahdutqtWvZHn5KHJt/OGx9Z4ZrY7JZ3SDNGnm3QkNAMdmS9al9C8D5XGJKvNLbM/U7nK5nNblAPMoSZBQg9hSDY1QA5Z5/UdFsYlVAlRyJEqxBgfz5KqT4/ORIKNJqzB8k+3K8R0lmoCSQ2o8wJjEWtbP8A4v8AJLG7CXSdluVLha5f6x7aLOq4xD85GpJLd2gST3KcqnoaVN0k5s6bysNew1jRtDYPuuGbKjfvMO47NRuuM6bg9TbQxEK0bok7uvXMZ+ChMvOF0WOlaWVWFrwHNIgtOh/ftXaMjJKm4u6IivdzqB6pLqRPVdu38L/kUceR0hUUt9ybuC9TTe1w21HMbhTCVmccTRU42Pp1mrh7Q9uYIla07ngyi4uzNqkqEAQENfVzGtmH4e8ZaLjVpZ+NjvRrZOFytWWz02Oc0VMbzkCSIAGZwkbfRYJOP0xd2eslUyqUo2RrvCk89YCXMzwuPUJ71mqXb8Psd6MorTg/uUO21bXUqONVtRlNxgtZOGIzgDUEZ8iqSel9rnpwjSUbR1aHDN6VLHUcX0yaZkdbJw1ALZETnzVozjHX5qKuElWjZO3zj3ElaL3qMAewNeA7IzPLVZopxaTexphh6dTsyunY5bytta1B1aGsLQBAJM9q6VGpyc33F6NKnhLUld3OKz2YPa4VnyQwlomAO7tyUJrWx0qzlFrq1u9Toua8KdAuJgNwkGY7/HMK1GbUuZlx1J1IpX1uQF68SuqOAYSY2GnktEaE32puxycqcFlg7vu1/J5sd1Wq0uAwuYw+0fw7wN/guqVOmm92Zqlex944LY1tioNbMNaWiTJ6rnDPyW3C1OsoxkfOY6LjiJJ/LolnLQZDU5QDyhJ6CA9hSQe2oDyXZlYpS7TOqWglLgSpBgj0UNK6b4AzKs3ZXFjzUqBokqrdtSUrnw6+7aLZaqlbVpOFn5G5N883fqK8vEVW5H02EoqnTUTZQuqCCwlrho5pLXA8wRouEak07pmiSg1ZoszLyFen/S3oOkpE9S0aVaTtA4kf/XniBK9Khjc3Yrfc8yrgcr63DPXlz8Pb7FM4o4er3dUAecdF5/tV2+y8agO+6+Nt9RO2ipSy6rYvhsYqqs9HyMXbexBGa5p2NTSZbbBeQdqV0jIyVKZitZMJx0sxqW7ju5hWavqiIz/6yLPwjfeFwpuPUecux38yXWnPgYcZh7rMt0XlaDyggMOdAk7IEr6FNve9H1HYTLWbNB1HN30Xi4jEylPK9uXue9hsNCnHMtXz9ip3rdnSOc4PLSPZDTGY1II+CxyaTcj1aNRxSicLrdbGNLOlDxpFRgkdk5HzVViXJZWalhsO3ma17iBvq/bUyGlrBiAIdGZB5QtNKnTmryb/AAU6tKV4beZAOtdaqcL3O1GTRvtPLfMrSqVKEc0USqlRyUE9Xy+bE2+zVGshryGwMgMshqZ37V57nFvVG+CUd3qc7KdXBk/ImIA1GklXcqd9hdt3ZyWuw1XGGkxqXSQPy5LtCpThrJeRkqqpUdouyNJujC5ofq4gSTHmr/5UpK0dEV/wabV+PPmWK5biHStptALoxSNA0RLs+8AfsucXOcrtmWrKFKlfy8y12u3huJoEaDLSBz3MCVwq4nN2TLRwzupMuHA1sFWyBzRAD6gj9U/Ne1gv+FefqeL0lBxrtPkvQnXLUYTWoBiEBhCT21CD0FIIqjbDLvzH4rw3Ukpy8X6m5wVkdjLSCu8ayZycGbBVC6Ka5lbGekHNTmQszXUtYCh1UtiVBs+YfahxuGtNlovmo/KoW+4w6tnZztI2E8wphGU+0zbhqSUk2Uy6a+i8yvDU92DLXYKwyXJaCauTkNe3MBdHqjJdwehMcLvp1WVLBaWipTLSWB2YLZ6zewtMERmNogL0sBWunSlw28Dz+kKeVrEQ05+PPz+bnzrjvgWrd7jVpYqllJydq6nOjanZyd5wddFSjbVF8Njc+kt/UgruvUtOq4WsegpKRbLuvWYzUplJU0zvqtxHHT9rdo97u/F8Vfc5J5VaWx9bsWLo2Y/bwNxfmgYvWVtV7anz07ZnbY3KSpgickBSLfctpbXxwKlMu1b7QHa3XyleFUwVaNXNur/ND6KjjcNKhlvllb5qVy9KFdtZwDHxMghjz8AvPqYeqpuye/JnqYapRlRTclfxRstt2VXvBZRquxMbMMcOsOeWS7yw9SUuzF6pcHuc6WKpQi1KaVnzWx2UOAH2jojaP7LWTLWkOqOGwBzDR259269DD4GVln07jz6/SsIOXVdpvjsv2dHE1y0KPRUWUw1ga5zWCQHP9kue7VzgCMyfeKY/LHLDgT0XWqzz1L63Sb4pb2XJexVLwpdU4QQQDliIHqvIur8j2k3x1N1GhTqUqNOl7WEY3nbKT6z6LVNQdlH7nKM6kJSnU24L8GL5u40KRc1rXFpGecgEjrQTCp1b4k0cSqtRRu1f5Y4btu8PY9zwHvGBwJE5NkxB2IMJGdtERXruEkk7LVFruaxtp9I4gHEXBsZODcuqTy/ZaVJRi7nj1pOq0uVvuR1/UWPaXNlh0ziB/M1hajJ5lob8M5w7L1LZ9n92PoWRoec6h6UD7oe1oaO0wyf1RsvocJBwpK/ieB0lVjUrtx4afYsTlpMBrUAIDygPYQHoFAfLbFx5RkiqH0zJ2xt15tz9F4rj2nZ3Pc/xKlk7E5Z+KrI4f9RS8ajWnyJUqL4o4SozXBm6pxPZWiTaaI/7jPqrKm+RTq5ciJvL7RrFTGVQ1Typgn/2MN9VdUpPgSqTZQ+IvtItFcGnZR0IORcDNSPze74Ce1d4UFHtTOio5uzDV+hXbBcBdm9zpJknv5kzJXKrj8v0o3UcA0tZE9Zrjc32XnxE/BYJ4nPvE3xo24nfSfUp+0MuYzHjyXK6exZrmTFlvUAaqdjlKlc3WC/mMtNGpijBUbiOvUd1amQ/CSu1CeSak+BxrYdzpSguK/PAtF48f9JLKFEFhBBdWEhwOR/tjbvPgtlXpLW1NebMFHoeyzVZeS9/0UkcOWcuLiyJJOFji1onZozgdiyPFTb1PQ6uMVZHQ3h+mP8AG57fzQ4fAFXhiOZDbsTHDNzVXV2NJGEHEXA7Nzy3n6rbRtN6GLFVlGmz6uvQPACAIAgCAIAgOC9rtbWaJAxNksJ0BIjPs08lwr0I1VrutjRhsRKi9Nnv4Hze+7FUaXdM3A6YEe/G4O4XgVqM4v8A2Kz9T6zCV6ckurd16EPczcFqaTMPlpE7kZZc8gFFGVnZmzFJSw7tw1LZbmY8VNzZDhBO2Yz8l3m3mcbHhw7KU09jRd93sptDQ0gZCZJnMAGTrkD5q8cu7RzqzqTk3c661doDgSQ4knT4TsonONmnuKVKV01sQjbEa9enRa+cbuvt1Bm8iN8MrNRpdZVUb3PSlWVGjKq47bePD8n1CswCAMhEAdg0X0x8fe5pchBrQAqAeQgPQKEnmq+ATyBKEpHwOzWQOAPYF81KTT0Ps7I7mXM07BV6yXMrZGz/AJdYdGhT10+DI7HErPEXCvR/3GHqZlw5AZyOxepg8XneSe/A87F4eyzw80RVy0BMrpi52VjRhKeWFy5WGnkvEnqzeiWoIkRIkG0ARmumU4OdmVTiqxuoNNSnmzccu3uWihGM5ZZEVJ2g5LgRVyVS4YnHM/DkpxcVGWVF6DbipPiXGyNhoWS2h0k9Tra9RY5s6mPCujk0e6VqLSCCQRmCMiF0jJxd0UlTUlZn0Lhu+OnZB9tsT2jYr2sNX62Ou6Pn8XhuplpsyYWkyBAEAQBAEAQGm1WZlRpbUaHNOzgCFWUYyVpK6L06k6cs0HZlbtnAtB7g5j61MgyMLmugjMEF7SfVY30fSzZldHq0+mq8Y5ZKMvFezSOC8bsdRY/pDkJwvG86dxWKth3ShJy4bGijiY1pxUFvuiPstdzmFojLNcacpSpuK4GirCMZ5mRtpvZjjDxMSuDqxn9SNcMJOKvB2LdwXw50Ln13TLwAwEZtbqSe0mPAdq9fA4TqrzfHbwPE6T6Q66KpLhv3sstq28V6J5BzOKgGslAeSVAMBAepUg5L2q4aNQ8qbz5NKrJ2TOlJXml3o+O2EQB3L5ln2JLUSosUZ3UHKyRykYvOztdTIIBBEEdhUvTVCm7uzPmNho9HUfT+64jwBy9IXo4iWeEZ80WorKnHkyzWR+S82xp4HdSeoIZIWe0KyZylEW4hzCDBy027Uk+KFNWZQrGOjqvp/dOXccx6FbK/+ynGpz9RTeW8OXoWezVcgsZ1aOplVVK2NorqURY9trqxVos/Adc/1IA0LHT4Z/EBbsC31h5nScV1V+8+jr2D58IAgCAIAgCAIAgNdeg17S17Q5p1BEgqsoxkrSV0WhOUHmi7MiRwzRBJZiZOoDpHk6VnWEpxd46Gt4+rJWlZmbs4Ys1F2NrMT5nG/rEflGjfAJRwdKlqlrzZNfpHEVo5HKy5L5d+ZMrUYTnthyHf9UJRxlygGslAYJUAwChJ6xKSCI4mcf6asBqabwP1Aj5rlW/45eBpwq/2x8UfMKNIjJfOtcD6u52U1NijZ0MqQjIsbK1fqlQxGOpUL/uCtZ6rK72/2rS1r6bhMaDqu5OgB3aDloY9Jwaw8fA4Uq8ZVpxXB/o32U5Lz2jctjsYVFgdFN6ixDN+OQpsVIK+OHa7WttobNBxNMuEnCWmAXjZpJIB5tg6id9KD/x/NmSeIisS4cbI92SrkFjasbU7na16rYHvEpsQemOU2Ktn03gK43UmGtUEPeIa06husntOXl2r1sHQcFne7PnukcUqkskdl6luW48wIAgCAIAgCAIAgCAIAgCA5reYZJ2I9THzQlEcXqCTyXIDBKAxKAEoDltGBzmU3iQ94aWncanwyVZJPRnWm2ryjwKnxPwvUsxL2Avo64tXM7H9n4vOF5eIwji7x2PawmOjUWWWj9Suh6xNHonpj1FgTfDtxvtbwIIog/3H6CN2tO7j6a8p04fCuo9djHisZGhHT6uC/k+l3ndFGvRNCqwOpkAYdIj2S0jNpGxC9pxTVmfOwqyhLOnqfK78+zy0Wcl1nm0UtogVmj8TdHd7czyC82tgpLWOp7uG6ThJWqaP8fPlytPJYcL2uY77rwWu8jmsMoOO56kZxkrxdz2yqOajKTcsdwcM17S4dU06e9R4gR+AH2j6dq1UsLKb5Iw4jHU6S3u+XufV7LYKdOkKLWjow3DhdmCN8U6znPOV68YqMcq2Pmp1JTm5vdlKvn7MaTiXWWoaM59GRjp/pzBZ6jkAstXBxlrHQ9Gh0pOCtNX9SBf9n1tboKTu1tQ/6mhZXgancb10rQe9/t+zosv2f2px63RMHa8k+AaDPmrRwM+Nis+laS2TZb7h4No2eHPPSvG7hDQexvPtJPgtdLCwhq9WeZiMfUq6LRFmWkwhAEAQBAEAQBAEAQBAEAQBAcd8U8VCoPwH0z+SFofUij3XxMB/btHUIyFQ+y78x909+S4xrJ6PRm6tg39VPVcixB4IkEEHQjMLqYRKAYkBG3tftGzjru62zG5vPh8zkolJR3O1KhOq+yvPgc/DFKraK7LRWBY0Yuhp7kQZcezTPckLnG83mexor5KVN046t7v+C+LseeQ1t4WslUkuotBOpYXUye/ARK5SoU5bo0wxdaGil/Jps/BljaZ6LF+d73DyJgqqw1JcC0sdXl/2JylTDQGtAaBoAAAO4Bd0rGVtt3Z7QgIDxUpBwhwBHIgH4oSm1sa6VjptzbTYO5rR8AosiXOT3ZvUlQgCAIAgCAIAgCAIAgCAIAgCAIAgCAIAgMOEiEBSb64bbJyOeYI+i5Spxlua6eJnHYgm3K9n+Ks9n5ZHmAYVFSa+ltHd4tS+uKZ00bNat7U8/opfEtKsoz/9fhHOVWk9qa+79zFe6Kz8n2mrHJpDJ78ICnLJ8SFXhHaC9fUWHhqnTdiBJPaGuk9xGZUxppaieKnNWZd7ku8smpUnG4RmZIbyJ5roZZPgiVQoEAQBAEAQBAEAQBAEAQBAEAQBAEAQBAEAQBAEAQBAEAQBAEB4q0g4QRKAirVcgObT55ev7KLFlI4v+D1RpHp9ULZkbaVzVD7RA7v4UIzIk7HdrKeep5lSVbudqE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entury Gothic" pitchFamily="34" charset="0"/>
            </a:endParaRPr>
          </a:p>
        </p:txBody>
      </p:sp>
      <p:pic>
        <p:nvPicPr>
          <p:cNvPr id="33798" name="Picture 6" descr="http://www.menopauza.pl/content_picture/full_size/dd15478928152bb41175d4704a1f8f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5316" y="2285992"/>
            <a:ext cx="6440536" cy="4291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rostokąt 1"/>
          <p:cNvSpPr>
            <a:spLocks noChangeArrowheads="1"/>
          </p:cNvSpPr>
          <p:nvPr/>
        </p:nvSpPr>
        <p:spPr bwMode="auto">
          <a:xfrm>
            <a:off x="2286000" y="2136775"/>
            <a:ext cx="4572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latin typeface="Century Gothic" pitchFamily="34" charset="0"/>
              </a:rPr>
              <a:t>Witamina B5</a:t>
            </a:r>
            <a:r>
              <a:rPr lang="pl-PL" sz="2800">
                <a:latin typeface="Century Gothic" pitchFamily="34" charset="0"/>
              </a:rPr>
              <a:t> </a:t>
            </a:r>
          </a:p>
          <a:p>
            <a:pPr algn="ctr"/>
            <a:r>
              <a:rPr lang="pl-PL" sz="2800">
                <a:latin typeface="Century Gothic" pitchFamily="34" charset="0"/>
              </a:rPr>
              <a:t>(kwas pantotenowy) </a:t>
            </a:r>
          </a:p>
          <a:p>
            <a:r>
              <a:rPr lang="pl-PL">
                <a:latin typeface="Century Gothic" pitchFamily="34" charset="0"/>
              </a:rPr>
              <a:t>jej brak objawia się zaburzeniami układu nerwowego, zmęczeniem bólem głowy, wymiotami, zmniejszeniem odporności. Źródłem jej są chleb, mleko, jajka, sery, mięso, ryby, banany, pomarańcze, grejpfruty, kalafior, pomidor, kapusta, ziemniaki, marchew i sałata.</a:t>
            </a:r>
          </a:p>
        </p:txBody>
      </p:sp>
      <p:pic>
        <p:nvPicPr>
          <p:cNvPr id="3" name="Picture 6" descr="http://www.opinie.senior.pl/zdjecia/Mleko-i-smietana/Mleko-Rogate-3-2-52184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420" y="2143116"/>
            <a:ext cx="1736580" cy="2457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s://dzieckonmp.files.wordpress.com/2010/02/jaj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643050"/>
            <a:ext cx="1587228" cy="1119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www.niam.pl/rimages/crop/470/150/files/images/articles/14b10696bb2eba030f8d03915fed0e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857620" cy="2380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laboratoria.net/img/istock/fish.jpg?1376472388265?13764723882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0"/>
            <a:ext cx="3786182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http://info.ecomania.com.pl/wp-content/uploads/2013/03/ziemniaki-1024x6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786298"/>
            <a:ext cx="2786050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nowekulinaria.tesco.pl/uploads/get/Produkt/589/1200/25/22610/marchewka-ciekawostki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5286388"/>
            <a:ext cx="2761606" cy="1571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ttp://wrotalubuskie.eu/system/obj/gal/filmMiniatura/6047_pomido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43116"/>
            <a:ext cx="2214546" cy="2044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internationalfoods.eu/wp-content/gallery/cabbage/salat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929066"/>
            <a:ext cx="1793922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zdrowieznatury.blox.pl/resource/Kalafior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206" y="0"/>
            <a:ext cx="1928794" cy="2098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www.tesco.pl/plikiN/2111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3174" y="5214950"/>
            <a:ext cx="1857388" cy="16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http://naukawpolsce.pap.pl/Data/Thumbs/_plugins/information/393159/MTAyNHg3Njg,12753669_12753617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15074" y="4286232"/>
            <a:ext cx="2928926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rostokąt 1"/>
          <p:cNvSpPr>
            <a:spLocks noChangeArrowheads="1"/>
          </p:cNvSpPr>
          <p:nvPr/>
        </p:nvSpPr>
        <p:spPr bwMode="auto">
          <a:xfrm>
            <a:off x="1500188" y="1714500"/>
            <a:ext cx="457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>
                <a:latin typeface="Century Gothic" pitchFamily="34" charset="0"/>
              </a:rPr>
              <a:t>WAPŃ</a:t>
            </a:r>
          </a:p>
          <a:p>
            <a:r>
              <a:rPr lang="pl-PL">
                <a:latin typeface="Century Gothic" pitchFamily="34" charset="0"/>
              </a:rPr>
              <a:t>Aby dziecko prawidłowo rosło niezbędne jest wzbogacenie jego diety również o wapń. Wapń to jeden z ważniejszych pierwiastków. Wykorzystywany jest w procesie kształtowania się zębów i kości u dzieci. Niedobór wapnia w organizmie prowadzi do krzywicy oraz próchnicy zębów.</a:t>
            </a:r>
          </a:p>
        </p:txBody>
      </p:sp>
      <p:pic>
        <p:nvPicPr>
          <p:cNvPr id="22530" name="Picture 2" descr="http://canpolbabies.com/pl/files/library/zdjecia_do_porad/wapn_w_diec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75" y="3724274"/>
            <a:ext cx="3476625" cy="3133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kalorynka.pl/Data/Advice/4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2838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superlinia.pl/wp-content/uploads/2014/11/a30be0379102ec7c14d2f1129ad89c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43174" cy="2256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14414" y="1285860"/>
            <a:ext cx="6817892" cy="29238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OD </a:t>
            </a:r>
            <a:r>
              <a:rPr lang="pl-PL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śniadania</a:t>
            </a:r>
            <a:endParaRPr lang="pl-P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DO </a:t>
            </a:r>
            <a:r>
              <a:rPr lang="pl-PL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kolacji</a:t>
            </a:r>
            <a:endParaRPr lang="pl-P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14282" y="214290"/>
            <a:ext cx="5197257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ś</a:t>
            </a:r>
            <a:r>
              <a:rPr lang="pl-PL" sz="4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niadanie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drugie śniadanie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obiad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podwieczorek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kolacja</a:t>
            </a:r>
            <a:endParaRPr lang="pl-PL" sz="48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pic>
        <p:nvPicPr>
          <p:cNvPr id="3074" name="Picture 2" descr="http://nestle.netpr.pl/file/attachment/435170/f7/zegar_5_posilk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1882" y="1996276"/>
            <a:ext cx="4672118" cy="4861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1500" y="357188"/>
            <a:ext cx="7929563" cy="6216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PRZYKŁADOWY WZOROWY JADŁOSPIS DLA PRZEDSZKOLAKA</a:t>
            </a:r>
            <a:endParaRPr lang="pl-PL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u="sng" dirty="0">
                <a:latin typeface="+mn-lt"/>
                <a:cs typeface="+mn-cs"/>
              </a:rPr>
              <a:t>Śniadanie</a:t>
            </a:r>
            <a:r>
              <a:rPr lang="pl-PL" dirty="0">
                <a:latin typeface="+mn-lt"/>
                <a:cs typeface="+mn-cs"/>
              </a:rPr>
              <a:t/>
            </a:r>
            <a:br>
              <a:rPr lang="pl-PL" dirty="0">
                <a:latin typeface="+mn-lt"/>
                <a:cs typeface="+mn-cs"/>
              </a:rPr>
            </a:br>
            <a:r>
              <a:rPr lang="pl-PL" dirty="0">
                <a:latin typeface="+mn-lt"/>
                <a:cs typeface="+mn-cs"/>
              </a:rPr>
              <a:t>• Kanapki z chleba mieszanego i razowego z pastą z fasoli i cebulki duszonej</a:t>
            </a:r>
            <a:br>
              <a:rPr lang="pl-PL" dirty="0">
                <a:latin typeface="+mn-lt"/>
                <a:cs typeface="+mn-cs"/>
              </a:rPr>
            </a:br>
            <a:r>
              <a:rPr lang="pl-PL" dirty="0">
                <a:latin typeface="+mn-lt"/>
                <a:cs typeface="+mn-cs"/>
              </a:rPr>
              <a:t>• dodatki: kiełki lucerny, rzodkiew w plasterkach, ogórek kiszony</a:t>
            </a:r>
            <a:br>
              <a:rPr lang="pl-PL" dirty="0">
                <a:latin typeface="+mn-lt"/>
                <a:cs typeface="+mn-cs"/>
              </a:rPr>
            </a:br>
            <a:r>
              <a:rPr lang="pl-PL" dirty="0">
                <a:latin typeface="+mn-lt"/>
                <a:cs typeface="+mn-cs"/>
              </a:rPr>
              <a:t>• kawa mleczna z miodem (na mleku zwierzęcym lub roślinnym)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u="sng" dirty="0">
                <a:latin typeface="+mn-lt"/>
                <a:cs typeface="+mn-cs"/>
              </a:rPr>
              <a:t>II Śniadanie</a:t>
            </a:r>
            <a:r>
              <a:rPr lang="pl-PL" dirty="0">
                <a:latin typeface="+mn-lt"/>
                <a:cs typeface="+mn-cs"/>
              </a:rPr>
              <a:t/>
            </a:r>
            <a:br>
              <a:rPr lang="pl-PL" dirty="0">
                <a:latin typeface="+mn-lt"/>
                <a:cs typeface="+mn-cs"/>
              </a:rPr>
            </a:br>
            <a:r>
              <a:rPr lang="pl-PL" dirty="0">
                <a:latin typeface="+mn-lt"/>
                <a:cs typeface="+mn-cs"/>
              </a:rPr>
              <a:t>• Orzechy włoskie, pomarańcza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u="sng" dirty="0">
                <a:latin typeface="+mn-lt"/>
                <a:cs typeface="+mn-cs"/>
              </a:rPr>
              <a:t>Obiad</a:t>
            </a:r>
            <a:r>
              <a:rPr lang="pl-PL" dirty="0">
                <a:latin typeface="+mn-lt"/>
                <a:cs typeface="+mn-cs"/>
              </a:rPr>
              <a:t> </a:t>
            </a:r>
            <a:br>
              <a:rPr lang="pl-PL" dirty="0">
                <a:latin typeface="+mn-lt"/>
                <a:cs typeface="+mn-cs"/>
              </a:rPr>
            </a:br>
            <a:r>
              <a:rPr lang="pl-PL" dirty="0">
                <a:latin typeface="+mn-lt"/>
                <a:cs typeface="+mn-cs"/>
              </a:rPr>
              <a:t>• Zupa krem marchewkowo-porowa z chrupkami kukurydzianymi</a:t>
            </a:r>
            <a:br>
              <a:rPr lang="pl-PL" dirty="0">
                <a:latin typeface="+mn-lt"/>
                <a:cs typeface="+mn-cs"/>
              </a:rPr>
            </a:br>
            <a:r>
              <a:rPr lang="pl-PL" dirty="0">
                <a:latin typeface="+mn-lt"/>
                <a:cs typeface="+mn-cs"/>
              </a:rPr>
              <a:t>• Kasza jęczmienna perłowa, gulasz wołowy, buraczki</a:t>
            </a:r>
            <a:br>
              <a:rPr lang="pl-PL" dirty="0">
                <a:latin typeface="+mn-lt"/>
                <a:cs typeface="+mn-cs"/>
              </a:rPr>
            </a:br>
            <a:r>
              <a:rPr lang="pl-PL" dirty="0">
                <a:latin typeface="+mn-lt"/>
                <a:cs typeface="+mn-cs"/>
              </a:rPr>
              <a:t>• kompot z wiśni bez cukru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u="sng" dirty="0">
                <a:latin typeface="+mn-lt"/>
                <a:cs typeface="+mn-cs"/>
              </a:rPr>
              <a:t>Podwieczorek</a:t>
            </a:r>
            <a:r>
              <a:rPr lang="pl-PL" dirty="0">
                <a:latin typeface="+mn-lt"/>
                <a:cs typeface="+mn-cs"/>
              </a:rPr>
              <a:t/>
            </a:r>
            <a:br>
              <a:rPr lang="pl-PL" dirty="0">
                <a:latin typeface="+mn-lt"/>
                <a:cs typeface="+mn-cs"/>
              </a:rPr>
            </a:br>
            <a:r>
              <a:rPr lang="pl-PL" dirty="0">
                <a:latin typeface="+mn-lt"/>
                <a:cs typeface="+mn-cs"/>
              </a:rPr>
              <a:t>• truskawkowy budyń z kaszy jaglanej (na mleku zwierzęcym lub roślinnym) z sokiem malinowym</a:t>
            </a:r>
            <a:br>
              <a:rPr lang="pl-PL" dirty="0">
                <a:latin typeface="+mn-lt"/>
                <a:cs typeface="+mn-cs"/>
              </a:rPr>
            </a:br>
            <a:r>
              <a:rPr lang="pl-PL" dirty="0">
                <a:latin typeface="+mn-lt"/>
                <a:cs typeface="+mn-cs"/>
              </a:rPr>
              <a:t>• jabłko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u="sng" dirty="0">
                <a:latin typeface="+mn-lt"/>
                <a:cs typeface="+mn-cs"/>
              </a:rPr>
              <a:t>Kolacja</a:t>
            </a:r>
            <a:r>
              <a:rPr lang="pl-PL" dirty="0">
                <a:latin typeface="+mn-lt"/>
                <a:cs typeface="+mn-cs"/>
              </a:rPr>
              <a:t/>
            </a:r>
            <a:br>
              <a:rPr lang="pl-PL" dirty="0">
                <a:latin typeface="+mn-lt"/>
                <a:cs typeface="+mn-cs"/>
              </a:rPr>
            </a:br>
            <a:r>
              <a:rPr lang="pl-PL" dirty="0">
                <a:latin typeface="+mn-lt"/>
                <a:cs typeface="+mn-cs"/>
              </a:rPr>
              <a:t>• kluseczki ziemniaczane z mąką gryczaną i szpinakiem, podane z masłem</a:t>
            </a:r>
            <a:br>
              <a:rPr lang="pl-PL" dirty="0">
                <a:latin typeface="+mn-lt"/>
                <a:cs typeface="+mn-cs"/>
              </a:rPr>
            </a:br>
            <a:r>
              <a:rPr lang="pl-PL" dirty="0">
                <a:latin typeface="+mn-lt"/>
                <a:cs typeface="+mn-cs"/>
              </a:rPr>
              <a:t>• herbata owocowa bez cukru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gda\Desktop\34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142984"/>
            <a:ext cx="5238750" cy="523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0" y="0"/>
            <a:ext cx="913423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ZADANIE DLA PRZEDSZKOLAKA</a:t>
            </a:r>
            <a:endParaRPr lang="pl-PL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071546"/>
            <a:ext cx="3571868" cy="5509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Na obrazku jest przedstawiona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Lista zakupów,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spróbuj zaprojektować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swoją listę,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która by zawierała,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zdrowe produkty.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POWODZENIA!</a:t>
            </a:r>
            <a:endParaRPr lang="pl-PL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3797" name="Prostokąt 5"/>
          <p:cNvSpPr>
            <a:spLocks noChangeArrowheads="1"/>
          </p:cNvSpPr>
          <p:nvPr/>
        </p:nvSpPr>
        <p:spPr bwMode="auto">
          <a:xfrm>
            <a:off x="4572000" y="6596063"/>
            <a:ext cx="4572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100">
                <a:latin typeface="Century Gothic" pitchFamily="34" charset="0"/>
              </a:rPr>
              <a:t>Przedszkolankowo.pl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rostokąt 1"/>
          <p:cNvSpPr>
            <a:spLocks noChangeArrowheads="1"/>
          </p:cNvSpPr>
          <p:nvPr/>
        </p:nvSpPr>
        <p:spPr bwMode="auto">
          <a:xfrm>
            <a:off x="428625" y="285750"/>
            <a:ext cx="4572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>
                <a:latin typeface="Century Gothic" pitchFamily="34" charset="0"/>
              </a:rPr>
              <a:t> </a:t>
            </a:r>
            <a:r>
              <a:rPr lang="pl-PL" sz="3200" b="1">
                <a:latin typeface="Century Gothic" pitchFamily="34" charset="0"/>
                <a:hlinkClick r:id="rId2" tooltip="Węglowodany"/>
              </a:rPr>
              <a:t>WĘGLOWODANY</a:t>
            </a:r>
            <a:r>
              <a:rPr lang="pl-PL" sz="3200">
                <a:latin typeface="Century Gothic" pitchFamily="34" charset="0"/>
              </a:rPr>
              <a:t> </a:t>
            </a:r>
          </a:p>
          <a:p>
            <a:r>
              <a:rPr lang="pl-PL">
                <a:latin typeface="Century Gothic" pitchFamily="34" charset="0"/>
              </a:rPr>
              <a:t>to składniki, które dostarczają energii potrzebnej dziecku do zabawy i rozwoju. W diecie przedszkolaka węglowodany powinny stanowić 58% zapotrzebowania energetycznego. Bogate w węglowodany są produkty zbożowe, czyli pieczywo, płatki, makaron oraz owoce i warzywa.</a:t>
            </a:r>
          </a:p>
        </p:txBody>
      </p:sp>
      <p:pic>
        <p:nvPicPr>
          <p:cNvPr id="31746" name="Picture 2" descr="http://jemyfit.blog.pl/wp-content/blogs.dir/1752415/files/2014/12/5374568-weglowodany-643-3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2873" y="2571745"/>
            <a:ext cx="6721128" cy="4024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4572000" cy="49545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WITAMINY I SKŁADNIKI MINERALNE </a:t>
            </a:r>
            <a:r>
              <a:rPr lang="pl-PL" dirty="0">
                <a:latin typeface="+mn-lt"/>
                <a:cs typeface="+mn-cs"/>
              </a:rPr>
              <a:t/>
            </a:r>
            <a:br>
              <a:rPr lang="pl-PL" dirty="0">
                <a:latin typeface="+mn-lt"/>
                <a:cs typeface="+mn-cs"/>
              </a:rPr>
            </a:br>
            <a:r>
              <a:rPr lang="pl-PL" dirty="0">
                <a:latin typeface="+mn-lt"/>
                <a:cs typeface="+mn-cs"/>
              </a:rPr>
              <a:t>Witaminy i składniki mineralne są niezbędne do prawidłowego wzrostu i rozwoju dzieci. Ponieważ nie mogą zostać wytworzone w organizmie, musimy je dostarczać z dietą. Przy zdrowym, urozmaiconym jadłospisie nie istnieje ryzyko wystąpienia niedoboru witamin i składników mineralnych. Jednak warunkiem dostarczenia wszystkich niezbędnych mikroelementów jest zdrowa, urozmaicona dieta obfitująca w warzywa, owoce oraz naturalne i świeże produkty.</a:t>
            </a:r>
          </a:p>
        </p:txBody>
      </p:sp>
      <p:pic>
        <p:nvPicPr>
          <p:cNvPr id="37890" name="Picture 2" descr="http://ibeauty.pl/ibeauty/images/baza_obrazkow/image/DIETA_i_FITNESS/ZDROWIE_ODZYWIANIE/PORA_NA_POMIDORA/pora_na_pomid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28604"/>
            <a:ext cx="4572000" cy="2533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http://www.blogozwierzetach.pl/wp-content/uploads/2014/08/owoce-i-warzywa-w-diecie-ps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9723" y="3143224"/>
            <a:ext cx="5574277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188" y="1000125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latin typeface="+mn-lt"/>
                <a:cs typeface="+mn-cs"/>
              </a:rPr>
              <a:t> </a:t>
            </a:r>
            <a:r>
              <a:rPr lang="pl-PL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  <a:hlinkClick r:id="rId2" tooltip="Uwaga na tłuszcze"/>
              </a:rPr>
              <a:t>TŁUSZCZ</a:t>
            </a:r>
            <a:r>
              <a:rPr lang="pl-PL" sz="3600" b="1" dirty="0">
                <a:latin typeface="+mn-lt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latin typeface="+mn-lt"/>
                <a:cs typeface="+mn-cs"/>
              </a:rPr>
              <a:t> </a:t>
            </a:r>
            <a:r>
              <a:rPr lang="pl-PL" dirty="0">
                <a:latin typeface="+mn-lt"/>
                <a:cs typeface="+mn-cs"/>
              </a:rPr>
              <a:t>również ważny składnik w diecie przedszkolaka, powinien pokrywać ok. 30-35% dziennego zapotrzebowania energetycznego dziecka. Najlepszym źródłem tłuszczu dla dziecka są oleje roślinne, orzechy i nasiona.</a:t>
            </a:r>
          </a:p>
        </p:txBody>
      </p:sp>
      <p:pic>
        <p:nvPicPr>
          <p:cNvPr id="32770" name="Picture 2" descr="http://www.1000dni.pl/up/images/y47c9ozmxfajor/tluszc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85926"/>
            <a:ext cx="4643438" cy="4525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00313" y="1500188"/>
            <a:ext cx="4572000" cy="4308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Woda</a:t>
            </a:r>
            <a:r>
              <a:rPr lang="pl-PL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 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  <a:cs typeface="+mn-cs"/>
              </a:rPr>
              <a:t>jest </a:t>
            </a:r>
            <a:r>
              <a:rPr lang="pl-PL" dirty="0">
                <a:latin typeface="+mn-lt"/>
                <a:cs typeface="+mn-cs"/>
              </a:rPr>
              <a:t>składnikiem niezbędnym do życia, odpowiada za wiele funkcji w organizmie, m.in. jest potrzebna do utrzymania prawidłowej temperatury ciała, wytwarzania energii oraz transport składników odżywczych i produktów przemiany materii. Dzieci mogą pić czystą wodę. Jeśli jednak dziecko nie przepada za jej smakiem podawaj mu herbatki, soki, kompoty oraz zupy. Dziecko w wieku 4 - 6 lat powinno wypijać w ciągu dnia ok. 1,7 litra płynów.</a:t>
            </a:r>
          </a:p>
        </p:txBody>
      </p:sp>
      <p:pic>
        <p:nvPicPr>
          <p:cNvPr id="14339" name="Picture 4" descr="http://www.opinie.senior.pl/zdjecia/Wody-zrodlane-i-mineralne/Woda-Mineralna-niegazowana-20139-b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285750"/>
            <a:ext cx="3214687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ttp://www.aquaservice.przemysl.de/woda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43325"/>
            <a:ext cx="2643188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tdsjestetymcopijesz-120914040538-phpapp01/95/jeste-tym-co-pijesz-2-728.jpg?cb=13476145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gda\Desktop\zywienie\20131104122731Piramida zywienia - oklad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691584" cy="367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Magda\Desktop\p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441</TotalTime>
  <Words>158</Words>
  <Application>Microsoft Office PowerPoint</Application>
  <PresentationFormat>Pokaz na ekranie (4:3)</PresentationFormat>
  <Paragraphs>53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Century Gothic</vt:lpstr>
      <vt:lpstr>Arial</vt:lpstr>
      <vt:lpstr>Wingdings 2</vt:lpstr>
      <vt:lpstr>Verdana</vt:lpstr>
      <vt:lpstr>Calibri</vt:lpstr>
      <vt:lpstr>Energetyczny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Magda Kowalska</dc:creator>
  <cp:lastModifiedBy>haens</cp:lastModifiedBy>
  <cp:revision>46</cp:revision>
  <dcterms:created xsi:type="dcterms:W3CDTF">2015-04-18T08:50:53Z</dcterms:created>
  <dcterms:modified xsi:type="dcterms:W3CDTF">2020-03-01T11:39:01Z</dcterms:modified>
</cp:coreProperties>
</file>