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70" r:id="rId6"/>
    <p:sldId id="271" r:id="rId7"/>
    <p:sldId id="259" r:id="rId8"/>
    <p:sldId id="260" r:id="rId9"/>
    <p:sldId id="262" r:id="rId10"/>
    <p:sldId id="273" r:id="rId11"/>
    <p:sldId id="27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>
      <p:cViewPr varScale="1">
        <p:scale>
          <a:sx n="70" d="100"/>
          <a:sy n="70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BBA7-148F-4945-A487-ED9899D4361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9CAD-1BD6-41AD-8C4F-E9593A781B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07A9-7B56-4763-BE0F-459E2421F56B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CC27-586B-43AF-9B53-2F085AB9B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Wiki\Desktop\Projekt 'Japonia'\japan-162328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96001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6543676" cy="10001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7200" dirty="0">
                <a:solidFill>
                  <a:schemeClr val="tx1"/>
                </a:solidFill>
                <a:latin typeface="Monotype Corsiva" pitchFamily="66" charset="0"/>
              </a:rPr>
              <a:t>Japonia</a:t>
            </a:r>
          </a:p>
        </p:txBody>
      </p:sp>
      <p:sp>
        <p:nvSpPr>
          <p:cNvPr id="1029" name="AutoShape 5" descr="Znalezione obrazy dla zapytania mapa japonii kont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428860" y="10001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Gabriola" pitchFamily="82" charset="0"/>
              </a:rPr>
              <a:t>Kraj kwitnącej wiśni</a:t>
            </a:r>
            <a:endParaRPr lang="pl-PL" sz="3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143000"/>
          </a:xfrm>
        </p:spPr>
        <p:txBody>
          <a:bodyPr>
            <a:noAutofit/>
          </a:bodyPr>
          <a:lstStyle/>
          <a:p>
            <a:r>
              <a:rPr lang="pl-PL" sz="3400" dirty="0">
                <a:latin typeface="Lucida Calligraphy" pitchFamily="66" charset="0"/>
              </a:rPr>
              <a:t>Dlaczego Japonia to ”Kraj kwitnącej wiśni”?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1500174"/>
            <a:ext cx="521497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 </a:t>
            </a:r>
            <a:r>
              <a:rPr lang="pl-PL" sz="2500" dirty="0" err="1"/>
              <a:t>Sakura</a:t>
            </a:r>
            <a:r>
              <a:rPr lang="pl-PL" sz="2500" dirty="0"/>
              <a:t>, czyli z japońskiego kwiat wiśni, to jeden z najważniejszych japońskich symboli kulturowych. W Japonii kwitną wiśnie, które niestety nie rodzą owoców, ale są piękną ozdobą. Obserwowanie kwitnących kwiatów to w Japonii </a:t>
            </a:r>
            <a:r>
              <a:rPr lang="pl-PL" sz="2500" i="1" dirty="0"/>
              <a:t>Święto </a:t>
            </a:r>
            <a:r>
              <a:rPr lang="pl-PL" sz="2500" i="1" dirty="0" err="1"/>
              <a:t>Hanami</a:t>
            </a:r>
            <a:r>
              <a:rPr lang="pl-PL" sz="2500" i="1" dirty="0"/>
              <a:t>. </a:t>
            </a:r>
            <a:r>
              <a:rPr lang="pl-PL" sz="2500" dirty="0"/>
              <a:t>Święto to rozpoczyna wiosnę. Delikatne wiśniowe kwiaty postrzegane są tu jako metafora życia – piękne, ale bardzo krótkotrwałe i ulotne.</a:t>
            </a:r>
          </a:p>
        </p:txBody>
      </p:sp>
      <p:pic>
        <p:nvPicPr>
          <p:cNvPr id="1028" name="Picture 4" descr="Znalezione obrazy dla zapytania kraj kwitnącej wiś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85860"/>
            <a:ext cx="2714644" cy="2035983"/>
          </a:xfrm>
          <a:prstGeom prst="rect">
            <a:avLst/>
          </a:prstGeom>
          <a:noFill/>
        </p:spPr>
      </p:pic>
      <p:pic>
        <p:nvPicPr>
          <p:cNvPr id="1030" name="Picture 6" descr="Znalezione obrazy dla zapytania kraj kwitnącej wiś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2653801" cy="1771631"/>
          </a:xfrm>
          <a:prstGeom prst="rect">
            <a:avLst/>
          </a:prstGeom>
          <a:noFill/>
        </p:spPr>
      </p:pic>
      <p:pic>
        <p:nvPicPr>
          <p:cNvPr id="1032" name="Picture 8" descr="Znalezione obrazy dla zapytania kraj kwitnącej wiśni"/>
          <p:cNvPicPr>
            <a:picLocks noChangeAspect="1" noChangeArrowheads="1"/>
          </p:cNvPicPr>
          <p:nvPr/>
        </p:nvPicPr>
        <p:blipFill>
          <a:blip r:embed="rId5"/>
          <a:srcRect l="10714" r="12142"/>
          <a:stretch>
            <a:fillRect/>
          </a:stretch>
        </p:blipFill>
        <p:spPr bwMode="auto">
          <a:xfrm>
            <a:off x="5572132" y="4643446"/>
            <a:ext cx="3214710" cy="17859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arba Dulux Kolory Świata Malinowa Granada 5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>
                <a:latin typeface="Andalus" pitchFamily="18" charset="-78"/>
                <a:cs typeface="Andalus" pitchFamily="18" charset="-78"/>
              </a:rPr>
              <a:t>Grupa krwi prawdę ci powie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678657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</a:t>
            </a:r>
            <a:r>
              <a:rPr lang="pl-PL" sz="2800" dirty="0"/>
              <a:t> 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42844" y="857232"/>
            <a:ext cx="592935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500" dirty="0"/>
              <a:t>W Japonii ludzie dyskryminowani są ze względu na… grupę krwi. Powszechne jest segregowanie ludzi ze względu na grupę krwi w szkołach i drużynach sportowych. Często zależy od tego otrzymanie pracy. Ludzie szukający drugiej połówki często kierują się grupą krwi danej osoby. Pytanie o grupę krwi w Japonii to takie samo pytanie, jak chociażby: „Jak masz na imię?” czy „Ile masz lat?”.</a:t>
            </a:r>
          </a:p>
          <a:p>
            <a:pPr>
              <a:buNone/>
            </a:pPr>
            <a:r>
              <a:rPr lang="pl-PL" sz="2500" dirty="0"/>
              <a:t>Jest to konkretny zestaw pytań ułatwiających komunikację z nowo poznanymi osobami. Dzięki temu Japończycy czują się mniej skrępowani, bo wiedzą, o co zapytać.</a:t>
            </a:r>
          </a:p>
          <a:p>
            <a:endParaRPr lang="pl-PL" sz="2800" dirty="0"/>
          </a:p>
        </p:txBody>
      </p:sp>
      <p:pic>
        <p:nvPicPr>
          <p:cNvPr id="28684" name="Picture 12" descr="http://dev.images.japonia-online.pl/var/resizes/articles/00345/article_00345_04.jpg?m=14340577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786082" cy="2345378"/>
          </a:xfrm>
          <a:prstGeom prst="rect">
            <a:avLst/>
          </a:prstGeom>
          <a:noFill/>
        </p:spPr>
      </p:pic>
      <p:pic>
        <p:nvPicPr>
          <p:cNvPr id="28686" name="Picture 14" descr="Znalezione obrazy dla zapytania grupa krwi w japonii"/>
          <p:cNvPicPr>
            <a:picLocks noChangeAspect="1" noChangeArrowheads="1"/>
          </p:cNvPicPr>
          <p:nvPr/>
        </p:nvPicPr>
        <p:blipFill>
          <a:blip r:embed="rId4"/>
          <a:srcRect l="8607" t="3605" r="4098" b="28213"/>
          <a:stretch>
            <a:fillRect/>
          </a:stretch>
        </p:blipFill>
        <p:spPr bwMode="auto">
          <a:xfrm>
            <a:off x="6357950" y="2786058"/>
            <a:ext cx="2643206" cy="2016363"/>
          </a:xfrm>
          <a:prstGeom prst="rect">
            <a:avLst/>
          </a:prstGeom>
          <a:noFill/>
        </p:spPr>
      </p:pic>
      <p:pic>
        <p:nvPicPr>
          <p:cNvPr id="28682" name="Picture 10" descr="http://dev.images.japonia-online.pl/var/resizes/articles/00345/article_00345_01.jpg?m=14340577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714884"/>
            <a:ext cx="2857520" cy="19514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Znalezione obrazy dla zapytania kolor jasny żół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Gabriola" pitchFamily="82" charset="0"/>
              </a:rPr>
              <a:t>Gdzie leży Japonia?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6143636" cy="5214974"/>
          </a:xfrm>
        </p:spPr>
        <p:txBody>
          <a:bodyPr/>
          <a:lstStyle/>
          <a:p>
            <a:pPr>
              <a:buNone/>
            </a:pPr>
            <a:r>
              <a:rPr lang="pl-PL" dirty="0">
                <a:latin typeface="Georgia" pitchFamily="18" charset="0"/>
              </a:rPr>
              <a:t>    Japonia to kraj tysięcy wysp i wysepek ciągnących się wzdłuż wschodnich wybrzeży Azji. Największe wyspy to </a:t>
            </a:r>
            <a:r>
              <a:rPr lang="pl-PL" dirty="0" err="1">
                <a:latin typeface="Georgia" pitchFamily="18" charset="0"/>
              </a:rPr>
              <a:t>Hokkaidō</a:t>
            </a:r>
            <a:r>
              <a:rPr lang="pl-PL" dirty="0">
                <a:latin typeface="Georgia" pitchFamily="18" charset="0"/>
              </a:rPr>
              <a:t>, </a:t>
            </a:r>
            <a:r>
              <a:rPr lang="pl-PL" dirty="0" err="1">
                <a:latin typeface="Georgia" pitchFamily="18" charset="0"/>
              </a:rPr>
              <a:t>Honshū</a:t>
            </a:r>
            <a:r>
              <a:rPr lang="pl-PL" dirty="0">
                <a:latin typeface="Georgia" pitchFamily="18" charset="0"/>
              </a:rPr>
              <a:t> (główna wyspa), </a:t>
            </a:r>
            <a:r>
              <a:rPr lang="pl-PL" dirty="0" err="1">
                <a:latin typeface="Georgia" pitchFamily="18" charset="0"/>
              </a:rPr>
              <a:t>Shikoku</a:t>
            </a:r>
            <a:r>
              <a:rPr lang="pl-PL" dirty="0">
                <a:latin typeface="Georgia" pitchFamily="18" charset="0"/>
              </a:rPr>
              <a:t> oraz </a:t>
            </a:r>
            <a:r>
              <a:rPr lang="pl-PL" dirty="0" err="1">
                <a:latin typeface="Georgia" pitchFamily="18" charset="0"/>
              </a:rPr>
              <a:t>Kyūshū</a:t>
            </a:r>
            <a:r>
              <a:rPr lang="pl-PL" dirty="0">
                <a:latin typeface="Georgia" pitchFamily="18" charset="0"/>
              </a:rPr>
              <a:t>. </a:t>
            </a:r>
          </a:p>
        </p:txBody>
      </p:sp>
      <p:sp>
        <p:nvSpPr>
          <p:cNvPr id="2050" name="AutoShape 2" descr="Znalezione obrazy dla zapytania mapa japonii kontu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Znalezione obrazy dla zapytania mapa Japonii kontu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762500" cy="63055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Znalezione obrazy dla zapytania pudrowy róż k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39938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786050" cy="264674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7300" dirty="0" err="1">
                <a:latin typeface="Gabriola" pitchFamily="82" charset="0"/>
              </a:rPr>
              <a:t>Kawaii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   </a:t>
            </a:r>
            <a:r>
              <a:rPr lang="pl-PL" dirty="0">
                <a:latin typeface="+mj-lt"/>
              </a:rPr>
              <a:t>Język japoński jest trudny. Jednak jest jedno słowo, które potrafi wyrazić wszystkie pozytywne odczucia względem czegoś. Tym magicznym słówkiem jest </a:t>
            </a:r>
            <a:r>
              <a:rPr lang="pl-PL" sz="3900" i="1" dirty="0" err="1">
                <a:latin typeface="Gabriola" pitchFamily="82" charset="0"/>
              </a:rPr>
              <a:t>kawaii</a:t>
            </a:r>
            <a:r>
              <a:rPr lang="pl-PL" dirty="0">
                <a:latin typeface="+mj-lt"/>
              </a:rPr>
              <a:t>.</a:t>
            </a:r>
          </a:p>
          <a:p>
            <a:pPr>
              <a:buNone/>
            </a:pPr>
            <a:r>
              <a:rPr lang="pl-PL" dirty="0">
                <a:latin typeface="+mj-lt"/>
              </a:rPr>
              <a:t>    </a:t>
            </a:r>
            <a:r>
              <a:rPr lang="pl-PL" sz="3900" i="1" dirty="0" err="1">
                <a:latin typeface="Gabriola" pitchFamily="82" charset="0"/>
              </a:rPr>
              <a:t>Kawaii</a:t>
            </a:r>
            <a:r>
              <a:rPr lang="pl-PL" i="1" dirty="0">
                <a:latin typeface="+mj-lt"/>
              </a:rPr>
              <a:t>  </a:t>
            </a:r>
            <a:r>
              <a:rPr lang="pl-PL" dirty="0">
                <a:latin typeface="+mj-lt"/>
              </a:rPr>
              <a:t>mogą być na przykład buty czy torebki, czyli szałowe</a:t>
            </a:r>
            <a:r>
              <a:rPr lang="pl-PL" i="1" dirty="0">
                <a:latin typeface="+mj-lt"/>
              </a:rPr>
              <a:t>. </a:t>
            </a:r>
            <a:r>
              <a:rPr lang="pl-PL" sz="3900" i="1" dirty="0" err="1">
                <a:latin typeface="Gabriola" pitchFamily="82" charset="0"/>
              </a:rPr>
              <a:t>Kawaii</a:t>
            </a:r>
            <a:r>
              <a:rPr lang="pl-PL" i="1" dirty="0">
                <a:latin typeface="+mj-lt"/>
              </a:rPr>
              <a:t>  </a:t>
            </a:r>
            <a:r>
              <a:rPr lang="pl-PL" dirty="0">
                <a:latin typeface="+mj-lt"/>
              </a:rPr>
              <a:t>może być materiał, czyli miękki, delikatny. </a:t>
            </a:r>
            <a:r>
              <a:rPr lang="pl-PL" sz="3900" i="1" dirty="0" err="1">
                <a:latin typeface="Gabriola" pitchFamily="82" charset="0"/>
              </a:rPr>
              <a:t>Kawaii</a:t>
            </a:r>
            <a:r>
              <a:rPr lang="pl-PL" dirty="0">
                <a:latin typeface="+mj-lt"/>
              </a:rPr>
              <a:t>  może być też zwierzątko lub małe dziecko, czyli słodkie i urocze. Ogólnie wszystko, co jest fajne, jest po prostu </a:t>
            </a:r>
            <a:r>
              <a:rPr lang="pl-PL" sz="3900" i="1" dirty="0" err="1">
                <a:latin typeface="Gabriola" pitchFamily="82" charset="0"/>
              </a:rPr>
              <a:t>kawaii</a:t>
            </a:r>
            <a:r>
              <a:rPr lang="pl-PL" dirty="0">
                <a:latin typeface="+mj-lt"/>
              </a:rPr>
              <a:t>. </a:t>
            </a:r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Znalezione obrazy dla zapytania pudrowy róż k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14" name="Picture 10" descr="Znalezione obrazy dla zapytania kawaii pand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572008"/>
            <a:ext cx="1905000" cy="1905000"/>
          </a:xfrm>
          <a:prstGeom prst="rect">
            <a:avLst/>
          </a:prstGeom>
          <a:noFill/>
        </p:spPr>
      </p:pic>
      <p:pic>
        <p:nvPicPr>
          <p:cNvPr id="47116" name="Picture 12" descr="Znalezione obrazy dla zapytania kawa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2428892"/>
          </a:xfrm>
          <a:prstGeom prst="rect">
            <a:avLst/>
          </a:prstGeom>
          <a:noFill/>
        </p:spPr>
      </p:pic>
      <p:pic>
        <p:nvPicPr>
          <p:cNvPr id="47128" name="Picture 24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857364"/>
            <a:ext cx="3500462" cy="3786214"/>
          </a:xfrm>
          <a:prstGeom prst="rect">
            <a:avLst/>
          </a:prstGeom>
          <a:noFill/>
        </p:spPr>
      </p:pic>
      <p:pic>
        <p:nvPicPr>
          <p:cNvPr id="47112" name="Picture 8" descr="Znalezione obrazy dla zapytania kawaii style sh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71480"/>
            <a:ext cx="2476518" cy="3714776"/>
          </a:xfrm>
          <a:prstGeom prst="rect">
            <a:avLst/>
          </a:prstGeom>
          <a:noFill/>
        </p:spPr>
      </p:pic>
      <p:pic>
        <p:nvPicPr>
          <p:cNvPr id="47124" name="Picture 20" descr="Podobny obra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071810"/>
            <a:ext cx="1428750" cy="1428750"/>
          </a:xfrm>
          <a:prstGeom prst="rect">
            <a:avLst/>
          </a:prstGeom>
          <a:noFill/>
        </p:spPr>
      </p:pic>
      <p:pic>
        <p:nvPicPr>
          <p:cNvPr id="47106" name="Picture 2" descr="Znalezione obrazy dla zapytania kawai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5370">
            <a:off x="7255987" y="-244996"/>
            <a:ext cx="1954187" cy="1954187"/>
          </a:xfrm>
          <a:prstGeom prst="rect">
            <a:avLst/>
          </a:prstGeom>
          <a:noFill/>
        </p:spPr>
      </p:pic>
      <p:pic>
        <p:nvPicPr>
          <p:cNvPr id="47110" name="Picture 6" descr="Znalezione obrazy dla zapytania kawaii sty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2643182"/>
            <a:ext cx="2428892" cy="3643339"/>
          </a:xfrm>
          <a:prstGeom prst="rect">
            <a:avLst/>
          </a:prstGeom>
          <a:noFill/>
        </p:spPr>
      </p:pic>
      <p:pic>
        <p:nvPicPr>
          <p:cNvPr id="47122" name="Picture 18" descr="Podobny obra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2143116"/>
            <a:ext cx="1428750" cy="1428750"/>
          </a:xfrm>
          <a:prstGeom prst="rect">
            <a:avLst/>
          </a:prstGeom>
          <a:noFill/>
        </p:spPr>
      </p:pic>
      <p:pic>
        <p:nvPicPr>
          <p:cNvPr id="47120" name="Picture 16" descr="Podobny obra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  <p:pic>
        <p:nvPicPr>
          <p:cNvPr id="47130" name="Picture 26" descr="Znalezione obrazy dla zapytania kawai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Znalezione obrazy dla zapytania pastelowy niebie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err="1">
                <a:latin typeface="Algerian" pitchFamily="82" charset="0"/>
                <a:cs typeface="Andalus" pitchFamily="18" charset="-78"/>
              </a:rPr>
              <a:t>Manga</a:t>
            </a:r>
            <a:r>
              <a:rPr lang="pl-PL" sz="4800" dirty="0">
                <a:latin typeface="Algerian" pitchFamily="82" charset="0"/>
                <a:cs typeface="Andalus" pitchFamily="18" charset="-78"/>
              </a:rPr>
              <a:t> i </a:t>
            </a:r>
            <a:r>
              <a:rPr lang="pl-PL" sz="4800" dirty="0" err="1">
                <a:latin typeface="Algerian" pitchFamily="82" charset="0"/>
                <a:cs typeface="Andalus" pitchFamily="18" charset="-78"/>
              </a:rPr>
              <a:t>anime</a:t>
            </a:r>
            <a:r>
              <a:rPr lang="pl-PL" sz="4800" dirty="0">
                <a:latin typeface="Algerian" pitchFamily="82" charset="0"/>
                <a:cs typeface="Andalus" pitchFamily="18" charset="-78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142985"/>
            <a:ext cx="8072494" cy="25003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i="1" dirty="0">
                <a:latin typeface="+mj-lt"/>
                <a:cs typeface="Andalus" pitchFamily="18" charset="-78"/>
              </a:rPr>
              <a:t>    </a:t>
            </a:r>
            <a:r>
              <a:rPr lang="pl-PL" sz="3600" i="1" dirty="0" err="1">
                <a:latin typeface="Gabriola" pitchFamily="82" charset="0"/>
                <a:cs typeface="Andalus" pitchFamily="18" charset="-78"/>
              </a:rPr>
              <a:t>Manga</a:t>
            </a:r>
            <a:r>
              <a:rPr lang="pl-PL" sz="2800" i="1" dirty="0">
                <a:latin typeface="+mj-lt"/>
                <a:cs typeface="Andalus" pitchFamily="18" charset="-78"/>
              </a:rPr>
              <a:t> </a:t>
            </a:r>
            <a:r>
              <a:rPr lang="pl-PL" sz="3000" i="1" dirty="0">
                <a:latin typeface="+mj-lt"/>
                <a:cs typeface="Andalus" pitchFamily="18" charset="-78"/>
              </a:rPr>
              <a:t>to japoński komiks,</a:t>
            </a:r>
            <a:r>
              <a:rPr lang="pl-PL" sz="3000" dirty="0">
                <a:latin typeface="+mj-lt"/>
                <a:cs typeface="Andalus" pitchFamily="18" charset="-78"/>
              </a:rPr>
              <a:t> który jest jedynym w swoim rodzaju stylem rysowania komiksu. Tematyka, sposób kadrowania (niezwykle dynamiczny), projekty postaci i przedmiotów oraz kolorystyka, czyli klasyczna biel i czerń - to wszystko składa się na niepowtarzalną całość. </a:t>
            </a:r>
          </a:p>
        </p:txBody>
      </p:sp>
      <p:pic>
        <p:nvPicPr>
          <p:cNvPr id="40966" name="Picture 6" descr="Znalezione obrazy dla zapytania Jak rysować m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928958" cy="2186956"/>
          </a:xfrm>
          <a:prstGeom prst="rect">
            <a:avLst/>
          </a:prstGeom>
          <a:noFill/>
        </p:spPr>
      </p:pic>
      <p:pic>
        <p:nvPicPr>
          <p:cNvPr id="40968" name="Picture 8" descr="Znalezione obrazy dla zapytania budowa mang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643314"/>
            <a:ext cx="3214710" cy="2098162"/>
          </a:xfrm>
          <a:prstGeom prst="rect">
            <a:avLst/>
          </a:prstGeom>
          <a:noFill/>
        </p:spPr>
      </p:pic>
      <p:pic>
        <p:nvPicPr>
          <p:cNvPr id="40970" name="Picture 10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72008"/>
            <a:ext cx="3143272" cy="210473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nalezione obrazy dla zapytania pastelowy niebie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6879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0718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i="1" dirty="0"/>
              <a:t>      </a:t>
            </a:r>
            <a:r>
              <a:rPr lang="pl-PL" sz="4300" i="1" dirty="0"/>
              <a:t>Termin </a:t>
            </a:r>
            <a:r>
              <a:rPr lang="pl-PL" sz="5800" i="1" dirty="0" err="1">
                <a:latin typeface="Gabriola" pitchFamily="82" charset="0"/>
              </a:rPr>
              <a:t>anime</a:t>
            </a:r>
            <a:r>
              <a:rPr lang="pl-PL" sz="4300" i="1" dirty="0"/>
              <a:t> oznacza japoński film rysunkowy</a:t>
            </a:r>
            <a:r>
              <a:rPr lang="pl-PL" sz="4300" dirty="0"/>
              <a:t>, który powstaje bardzo często na podstawie mangi i</a:t>
            </a:r>
            <a:br>
              <a:rPr lang="pl-PL" sz="4300" dirty="0"/>
            </a:br>
            <a:r>
              <a:rPr lang="pl-PL" sz="4300" dirty="0"/>
              <a:t>obecnie jest bardzo popularny na świecie. Znajduje odbiorców na trzech rynkach: telewizyjnym, np. wieloodcinkowe seriale (Czarodziejka z Księżyca, Dragon Ball, Wojownicy Zodiaku, Pokemon); filmów wideo z nośnikami cyfrowymi; kinowym wysokobudżetowym (Księżniczka </a:t>
            </a:r>
            <a:r>
              <a:rPr lang="pl-PL" sz="4300" dirty="0" err="1"/>
              <a:t>Mononoke</a:t>
            </a:r>
            <a:r>
              <a:rPr lang="pl-PL" sz="4300" dirty="0"/>
              <a:t>, Pokemon).</a:t>
            </a:r>
          </a:p>
          <a:p>
            <a:endParaRPr lang="pl-PL" dirty="0"/>
          </a:p>
        </p:txBody>
      </p:sp>
      <p:pic>
        <p:nvPicPr>
          <p:cNvPr id="11266" name="Picture 2" descr="Znalezione obrazy dla zapytania dragon 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57628"/>
            <a:ext cx="2714644" cy="2714645"/>
          </a:xfrm>
          <a:prstGeom prst="rect">
            <a:avLst/>
          </a:prstGeom>
          <a:noFill/>
        </p:spPr>
      </p:pic>
      <p:pic>
        <p:nvPicPr>
          <p:cNvPr id="11268" name="Picture 4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3143272" cy="2047262"/>
          </a:xfrm>
          <a:prstGeom prst="rect">
            <a:avLst/>
          </a:prstGeom>
          <a:noFill/>
        </p:spPr>
      </p:pic>
      <p:pic>
        <p:nvPicPr>
          <p:cNvPr id="11270" name="Picture 6" descr="Znalezione obrazy dla zapytania angel beats"/>
          <p:cNvPicPr>
            <a:picLocks noChangeAspect="1" noChangeArrowheads="1"/>
          </p:cNvPicPr>
          <p:nvPr/>
        </p:nvPicPr>
        <p:blipFill>
          <a:blip r:embed="rId5"/>
          <a:srcRect l="9388" r="7684"/>
          <a:stretch>
            <a:fillRect/>
          </a:stretch>
        </p:blipFill>
        <p:spPr bwMode="auto">
          <a:xfrm>
            <a:off x="5072066" y="3143248"/>
            <a:ext cx="378621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sz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"/>
            <a:ext cx="9144000" cy="68580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pl-PL" dirty="0">
                <a:latin typeface="Lucida Bright" pitchFamily="18" charset="0"/>
              </a:rPr>
              <a:t>Maski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5357818" cy="6143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    </a:t>
            </a:r>
            <a:r>
              <a:rPr lang="pl-PL" sz="2700" dirty="0"/>
              <a:t>Japończycy jak wiadomo są bardzo zapracowani i nie wyobrażają sobie, żeby odpuścić dzień w pracy czy szkole. Gdy na dworze panuje epidemia grypy, by nie chcieć się zarazić, zakładają maski. Jednak, gdy już do tego dojdzie wykorzystują je, by chronić przed tym innych ludzi. </a:t>
            </a:r>
            <a:br>
              <a:rPr lang="pl-PL" sz="2700" dirty="0"/>
            </a:br>
            <a:r>
              <a:rPr lang="pl-PL" sz="2700" dirty="0"/>
              <a:t>Japończycy noszą maski również w zimie. W okresie kiedy pada śnieg, a na dworze jest mróz twarz bardzo trudno jest ochronić przez zimnem.</a:t>
            </a:r>
            <a:br>
              <a:rPr lang="pl-PL" sz="2700" dirty="0"/>
            </a:br>
            <a:r>
              <a:rPr lang="pl-PL" sz="2700" dirty="0"/>
              <a:t>Japonki często noszą je również ze względu na brak makijażu. Niektórzy noszą również maski ze względu na ich walory estetyczne. Uważają, że wtedy ich twarz wygląda tajemniczo.</a:t>
            </a:r>
          </a:p>
        </p:txBody>
      </p:sp>
      <p:pic>
        <p:nvPicPr>
          <p:cNvPr id="10244" name="Picture 4" descr="Przechodnie w maseczk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690910" cy="2076137"/>
          </a:xfrm>
          <a:prstGeom prst="rect">
            <a:avLst/>
          </a:prstGeom>
          <a:noFill/>
        </p:spPr>
      </p:pic>
      <p:pic>
        <p:nvPicPr>
          <p:cNvPr id="10248" name="Picture 8" descr="http://3.bp.blogspot.com/-nlcxrYWRMkk/VehZiMiSkvI/AAAAAAAABYk/FcUp_zhXNOM/s320/TK-2013-04-14-001-002-Haraju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496"/>
            <a:ext cx="1857388" cy="2790443"/>
          </a:xfrm>
          <a:prstGeom prst="rect">
            <a:avLst/>
          </a:prstGeom>
          <a:noFill/>
        </p:spPr>
      </p:pic>
      <p:pic>
        <p:nvPicPr>
          <p:cNvPr id="10246" name="Picture 6" descr="http://1.bp.blogspot.com/-tSOFMRyH2X0/VehXXjoAYDI/AAAAAAAABYU/XT4XxGW-i88/s1600/sga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1819583" cy="24292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jasny pomarańczowy kolor"/>
          <p:cNvPicPr>
            <a:picLocks noChangeAspect="1" noChangeArrowheads="1"/>
          </p:cNvPicPr>
          <p:nvPr/>
        </p:nvPicPr>
        <p:blipFill>
          <a:blip r:embed="rId2"/>
          <a:srcRect l="1408" t="1493" r="1408" b="14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>
                <a:latin typeface="Arabic Typesetting" pitchFamily="66" charset="-78"/>
                <a:cs typeface="Arabic Typesetting" pitchFamily="66" charset="-78"/>
              </a:rPr>
              <a:t>Kuchnia japońska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840535"/>
            <a:ext cx="91440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 </a:t>
            </a:r>
            <a:r>
              <a:rPr lang="pl-PL" sz="2800" dirty="0"/>
              <a:t>W kuchni japońskiej dominują warzywa, owoce morza i świeże ryby. To dzięki takiemu menu Japończycy są długowieczni i szczupli. Podstawą jest ryż, z którego przygotowuje się </a:t>
            </a:r>
            <a:r>
              <a:rPr lang="pl-PL" sz="2800" dirty="0" err="1"/>
              <a:t>sushi</a:t>
            </a:r>
            <a:r>
              <a:rPr lang="pl-PL" sz="2800" dirty="0"/>
              <a:t>, a także soja - a z niej </a:t>
            </a:r>
            <a:r>
              <a:rPr lang="pl-PL" sz="2800" dirty="0" err="1"/>
              <a:t>tofu</a:t>
            </a:r>
            <a:r>
              <a:rPr lang="pl-PL" sz="2800" dirty="0"/>
              <a:t> i pasta miso. Japończycy jedzą pałeczkami, a zupy piją prosto z miseczek. Przed rozpoczęciem jedzenia mówi się po </a:t>
            </a:r>
            <a:r>
              <a:rPr lang="pl-PL" sz="2800" dirty="0" err="1"/>
              <a:t>japońsku</a:t>
            </a:r>
            <a:r>
              <a:rPr lang="pl-PL" sz="2800" dirty="0"/>
              <a:t>: "</a:t>
            </a:r>
            <a:r>
              <a:rPr lang="pl-PL" sz="2800" dirty="0" err="1"/>
              <a:t>Itadakimasu</a:t>
            </a:r>
            <a:r>
              <a:rPr lang="pl-PL" sz="2800" dirty="0"/>
              <a:t>", a dziękując po spożyciu posiłku: "</a:t>
            </a:r>
            <a:r>
              <a:rPr lang="pl-PL" sz="2800" dirty="0" err="1"/>
              <a:t>Gochisō-sama</a:t>
            </a:r>
            <a:r>
              <a:rPr lang="pl-PL" sz="2800" dirty="0"/>
              <a:t> </a:t>
            </a:r>
            <a:r>
              <a:rPr lang="pl-PL" sz="2800" dirty="0" err="1"/>
              <a:t>deshita</a:t>
            </a:r>
            <a:r>
              <a:rPr lang="pl-PL" sz="2800" dirty="0"/>
              <a:t>".</a:t>
            </a:r>
          </a:p>
        </p:txBody>
      </p:sp>
      <p:pic>
        <p:nvPicPr>
          <p:cNvPr id="8196" name="Picture 4" descr="Znalezione obrazy dla zapytania kuchnia japoń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43446"/>
            <a:ext cx="4250562" cy="1700224"/>
          </a:xfrm>
          <a:prstGeom prst="rect">
            <a:avLst/>
          </a:prstGeom>
          <a:noFill/>
        </p:spPr>
      </p:pic>
      <p:pic>
        <p:nvPicPr>
          <p:cNvPr id="8198" name="Picture 6" descr="Znalezione obrazy dla zapytania tof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2925523" cy="2047866"/>
          </a:xfrm>
          <a:prstGeom prst="rect">
            <a:avLst/>
          </a:prstGeom>
          <a:noFill/>
        </p:spPr>
      </p:pic>
      <p:pic>
        <p:nvPicPr>
          <p:cNvPr id="8200" name="Picture 8" descr="Znalezione obrazy dla zapytania kuchnia japońska zu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71942"/>
            <a:ext cx="1714512" cy="25666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nalezione obrazy dla zapytania róż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1142984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Monotype Corsiva" pitchFamily="66" charset="0"/>
              </a:rPr>
              <a:t>Gejsze</a:t>
            </a:r>
          </a:p>
        </p:txBody>
      </p:sp>
      <p:sp>
        <p:nvSpPr>
          <p:cNvPr id="4098" name="AutoShape 2" descr="Znalezione obrazy dla zapytania jasny czerw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jasny czerw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2" name="AutoShape 6" descr="Znalezione obrazy dla zapytania jasny czerw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4" name="AutoShape 8" descr="Znalezione obrazy dla zapytania jasny czerw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-142908" y="1071546"/>
            <a:ext cx="600079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    Gejsze są jednymi z symboli Japonii. Słowo „</a:t>
            </a:r>
            <a:r>
              <a:rPr lang="pl-PL" sz="2800" i="1" dirty="0" err="1"/>
              <a:t>geisha</a:t>
            </a:r>
            <a:r>
              <a:rPr lang="pl-PL" sz="2800" dirty="0"/>
              <a:t>” składa się z wyrazów: </a:t>
            </a:r>
            <a:r>
              <a:rPr lang="pl-PL" sz="2800" i="1" dirty="0" err="1"/>
              <a:t>gei</a:t>
            </a:r>
            <a:r>
              <a:rPr lang="pl-PL" sz="2800" dirty="0"/>
              <a:t> (sztuka) i </a:t>
            </a:r>
            <a:r>
              <a:rPr lang="pl-PL" sz="2800" i="1" dirty="0" err="1"/>
              <a:t>sha</a:t>
            </a:r>
            <a:r>
              <a:rPr lang="pl-PL" sz="2800" dirty="0"/>
              <a:t> (osoba), co wspólnie czyni z gejszy „człowieka sztuki”. Gejsze potrafią pięknie  tańczyć, śpiewać, grać na instrumentach, opowiadać i w cudowny sposób zabawiać swoich gości oraz umilać im wspólnie spędzany czas. To na tym głównie upływają spotkania, które uświetniają swym towarzystwem. </a:t>
            </a:r>
          </a:p>
        </p:txBody>
      </p:sp>
      <p:pic>
        <p:nvPicPr>
          <p:cNvPr id="4106" name="Picture 10" descr="The melancholic geiko Toshikana.: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2143140" cy="3214710"/>
          </a:xfrm>
          <a:prstGeom prst="rect">
            <a:avLst/>
          </a:prstGeom>
          <a:noFill/>
        </p:spPr>
      </p:pic>
      <p:pic>
        <p:nvPicPr>
          <p:cNvPr id="6" name="Picture 6" descr="Maiko Kimihiro: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1745630" cy="2643206"/>
          </a:xfrm>
          <a:prstGeom prst="rect">
            <a:avLst/>
          </a:prstGeom>
          <a:noFill/>
        </p:spPr>
      </p:pic>
      <p:pic>
        <p:nvPicPr>
          <p:cNvPr id="7" name="Picture 8" descr="Znalezione obrazy dla zapytania gejs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303697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832</TotalTime>
  <Words>668</Words>
  <Application>Microsoft Office PowerPoint</Application>
  <PresentationFormat>Pokaz na ekranie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Algerian</vt:lpstr>
      <vt:lpstr>Andalus</vt:lpstr>
      <vt:lpstr>Arabic Typesetting</vt:lpstr>
      <vt:lpstr>Arial</vt:lpstr>
      <vt:lpstr>Calibri</vt:lpstr>
      <vt:lpstr>Gabriola</vt:lpstr>
      <vt:lpstr>Georgia</vt:lpstr>
      <vt:lpstr>Lucida Bright</vt:lpstr>
      <vt:lpstr>Lucida Calligraphy</vt:lpstr>
      <vt:lpstr>Monotype Corsiva</vt:lpstr>
      <vt:lpstr>Motyw pakietu Office</vt:lpstr>
      <vt:lpstr>Prezentacja programu PowerPoint</vt:lpstr>
      <vt:lpstr>Gdzie leży Japonia?</vt:lpstr>
      <vt:lpstr>Kawaii </vt:lpstr>
      <vt:lpstr>Prezentacja programu PowerPoint</vt:lpstr>
      <vt:lpstr>Manga i anime </vt:lpstr>
      <vt:lpstr>Prezentacja programu PowerPoint</vt:lpstr>
      <vt:lpstr>Maski</vt:lpstr>
      <vt:lpstr>Kuchnia japońska</vt:lpstr>
      <vt:lpstr>Gejsze</vt:lpstr>
      <vt:lpstr>Dlaczego Japonia to ”Kraj kwitnącej wiśni”?</vt:lpstr>
      <vt:lpstr>Grupa krwi prawdę ci powie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Wiki</dc:creator>
  <cp:lastModifiedBy>Ola Piotr</cp:lastModifiedBy>
  <cp:revision>94</cp:revision>
  <dcterms:created xsi:type="dcterms:W3CDTF">2017-03-25T18:40:30Z</dcterms:created>
  <dcterms:modified xsi:type="dcterms:W3CDTF">2020-05-26T17:45:26Z</dcterms:modified>
</cp:coreProperties>
</file>